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358" r:id="rId3"/>
    <p:sldId id="257" r:id="rId4"/>
    <p:sldId id="359" r:id="rId5"/>
    <p:sldId id="361" r:id="rId6"/>
    <p:sldId id="356" r:id="rId7"/>
    <p:sldId id="362" r:id="rId8"/>
    <p:sldId id="341" r:id="rId9"/>
    <p:sldId id="328" r:id="rId10"/>
    <p:sldId id="295" r:id="rId11"/>
    <p:sldId id="363" r:id="rId12"/>
    <p:sldId id="364" r:id="rId13"/>
    <p:sldId id="329" r:id="rId14"/>
    <p:sldId id="298" r:id="rId15"/>
    <p:sldId id="396" r:id="rId16"/>
    <p:sldId id="357" r:id="rId17"/>
    <p:sldId id="299" r:id="rId18"/>
    <p:sldId id="365" r:id="rId19"/>
    <p:sldId id="366" r:id="rId20"/>
    <p:sldId id="367" r:id="rId21"/>
    <p:sldId id="397" r:id="rId22"/>
    <p:sldId id="368" r:id="rId23"/>
    <p:sldId id="380" r:id="rId24"/>
    <p:sldId id="383" r:id="rId25"/>
    <p:sldId id="384" r:id="rId26"/>
    <p:sldId id="385" r:id="rId27"/>
    <p:sldId id="386" r:id="rId28"/>
    <p:sldId id="387" r:id="rId29"/>
    <p:sldId id="388" r:id="rId30"/>
    <p:sldId id="389" r:id="rId31"/>
    <p:sldId id="390" r:id="rId32"/>
    <p:sldId id="392" r:id="rId33"/>
    <p:sldId id="391" r:id="rId34"/>
    <p:sldId id="373" r:id="rId35"/>
    <p:sldId id="369" r:id="rId36"/>
    <p:sldId id="370" r:id="rId37"/>
    <p:sldId id="374" r:id="rId38"/>
    <p:sldId id="371" r:id="rId39"/>
    <p:sldId id="375" r:id="rId40"/>
    <p:sldId id="372" r:id="rId41"/>
    <p:sldId id="381" r:id="rId42"/>
    <p:sldId id="376" r:id="rId43"/>
    <p:sldId id="377" r:id="rId44"/>
    <p:sldId id="378" r:id="rId45"/>
    <p:sldId id="379" r:id="rId46"/>
    <p:sldId id="393" r:id="rId47"/>
    <p:sldId id="394" r:id="rId48"/>
    <p:sldId id="395" r:id="rId49"/>
  </p:sldIdLst>
  <p:sldSz cx="13004800" cy="9753600"/>
  <p:notesSz cx="6858000" cy="9144000"/>
  <p:defaultTextStyle>
    <a:lvl1pPr defTabSz="584200">
      <a:lnSpc>
        <a:spcPct val="110000"/>
      </a:lnSpc>
      <a:spcBef>
        <a:spcPts val="2000"/>
      </a:spcBef>
      <a:defRPr sz="2400">
        <a:solidFill>
          <a:srgbClr val="6F5F5C"/>
        </a:solidFill>
        <a:latin typeface="+mn-lt"/>
        <a:ea typeface="+mn-ea"/>
        <a:cs typeface="+mn-cs"/>
        <a:sym typeface="Gill Sans Light"/>
      </a:defRPr>
    </a:lvl1pPr>
    <a:lvl2pPr defTabSz="584200">
      <a:lnSpc>
        <a:spcPct val="110000"/>
      </a:lnSpc>
      <a:spcBef>
        <a:spcPts val="2000"/>
      </a:spcBef>
      <a:defRPr sz="2400">
        <a:solidFill>
          <a:srgbClr val="6F5F5C"/>
        </a:solidFill>
        <a:latin typeface="+mn-lt"/>
        <a:ea typeface="+mn-ea"/>
        <a:cs typeface="+mn-cs"/>
        <a:sym typeface="Gill Sans Light"/>
      </a:defRPr>
    </a:lvl2pPr>
    <a:lvl3pPr defTabSz="584200">
      <a:lnSpc>
        <a:spcPct val="110000"/>
      </a:lnSpc>
      <a:spcBef>
        <a:spcPts val="2000"/>
      </a:spcBef>
      <a:defRPr sz="2400">
        <a:solidFill>
          <a:srgbClr val="6F5F5C"/>
        </a:solidFill>
        <a:latin typeface="+mn-lt"/>
        <a:ea typeface="+mn-ea"/>
        <a:cs typeface="+mn-cs"/>
        <a:sym typeface="Gill Sans Light"/>
      </a:defRPr>
    </a:lvl3pPr>
    <a:lvl4pPr defTabSz="584200">
      <a:lnSpc>
        <a:spcPct val="110000"/>
      </a:lnSpc>
      <a:spcBef>
        <a:spcPts val="2000"/>
      </a:spcBef>
      <a:defRPr sz="2400">
        <a:solidFill>
          <a:srgbClr val="6F5F5C"/>
        </a:solidFill>
        <a:latin typeface="+mn-lt"/>
        <a:ea typeface="+mn-ea"/>
        <a:cs typeface="+mn-cs"/>
        <a:sym typeface="Gill Sans Light"/>
      </a:defRPr>
    </a:lvl4pPr>
    <a:lvl5pPr defTabSz="584200">
      <a:lnSpc>
        <a:spcPct val="110000"/>
      </a:lnSpc>
      <a:spcBef>
        <a:spcPts val="2000"/>
      </a:spcBef>
      <a:defRPr sz="2400">
        <a:solidFill>
          <a:srgbClr val="6F5F5C"/>
        </a:solidFill>
        <a:latin typeface="+mn-lt"/>
        <a:ea typeface="+mn-ea"/>
        <a:cs typeface="+mn-cs"/>
        <a:sym typeface="Gill Sans Light"/>
      </a:defRPr>
    </a:lvl5pPr>
    <a:lvl6pPr indent="355600" defTabSz="584200">
      <a:lnSpc>
        <a:spcPct val="110000"/>
      </a:lnSpc>
      <a:spcBef>
        <a:spcPts val="2000"/>
      </a:spcBef>
      <a:defRPr sz="2400">
        <a:solidFill>
          <a:srgbClr val="6F5F5C"/>
        </a:solidFill>
        <a:latin typeface="+mn-lt"/>
        <a:ea typeface="+mn-ea"/>
        <a:cs typeface="+mn-cs"/>
        <a:sym typeface="Gill Sans Light"/>
      </a:defRPr>
    </a:lvl6pPr>
    <a:lvl7pPr indent="711200" defTabSz="584200">
      <a:lnSpc>
        <a:spcPct val="110000"/>
      </a:lnSpc>
      <a:spcBef>
        <a:spcPts val="2000"/>
      </a:spcBef>
      <a:defRPr sz="2400">
        <a:solidFill>
          <a:srgbClr val="6F5F5C"/>
        </a:solidFill>
        <a:latin typeface="+mn-lt"/>
        <a:ea typeface="+mn-ea"/>
        <a:cs typeface="+mn-cs"/>
        <a:sym typeface="Gill Sans Light"/>
      </a:defRPr>
    </a:lvl7pPr>
    <a:lvl8pPr indent="1066800" defTabSz="584200">
      <a:lnSpc>
        <a:spcPct val="110000"/>
      </a:lnSpc>
      <a:spcBef>
        <a:spcPts val="2000"/>
      </a:spcBef>
      <a:defRPr sz="2400">
        <a:solidFill>
          <a:srgbClr val="6F5F5C"/>
        </a:solidFill>
        <a:latin typeface="+mn-lt"/>
        <a:ea typeface="+mn-ea"/>
        <a:cs typeface="+mn-cs"/>
        <a:sym typeface="Gill Sans Light"/>
      </a:defRPr>
    </a:lvl8pPr>
    <a:lvl9pPr indent="1422400" defTabSz="584200">
      <a:lnSpc>
        <a:spcPct val="110000"/>
      </a:lnSpc>
      <a:spcBef>
        <a:spcPts val="2000"/>
      </a:spcBef>
      <a:defRPr sz="2400">
        <a:solidFill>
          <a:srgbClr val="6F5F5C"/>
        </a:solidFill>
        <a:latin typeface="+mn-lt"/>
        <a:ea typeface="+mn-ea"/>
        <a:cs typeface="+mn-cs"/>
        <a:sym typeface="Gill Sans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6E3"/>
    <a:srgbClr val="5A4C4A"/>
    <a:srgbClr val="D87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44"/>
    <p:restoredTop sz="94688"/>
  </p:normalViewPr>
  <p:slideViewPr>
    <p:cSldViewPr snapToGrid="0" snapToObjects="1">
      <p:cViewPr varScale="1">
        <p:scale>
          <a:sx n="101" d="100"/>
          <a:sy n="101" d="100"/>
        </p:scale>
        <p:origin x="1272" y="208"/>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15" name="Shape 11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62180231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3" name="Shape 8"/>
          <p:cNvSpPr>
            <a:spLocks noGrp="1"/>
          </p:cNvSpPr>
          <p:nvPr>
            <p:ph type="title"/>
          </p:nvPr>
        </p:nvSpPr>
        <p:spPr>
          <a:xfrm>
            <a:off x="660400" y="752174"/>
            <a:ext cx="11684000" cy="1787954"/>
          </a:xfrm>
          <a:prstGeom prst="rect">
            <a:avLst/>
          </a:prstGeom>
        </p:spPr>
        <p:txBody>
          <a:bodyPr anchor="ctr"/>
          <a:lstStyle>
            <a:lvl1pPr algn="ctr">
              <a:defRPr sz="7200"/>
            </a:lvl1pPr>
          </a:lstStyle>
          <a:p>
            <a:pPr lvl="0">
              <a:defRPr sz="1800" b="0" cap="none">
                <a:solidFill>
                  <a:srgbClr val="000000"/>
                </a:solidFill>
              </a:defRPr>
            </a:pPr>
            <a:r>
              <a:rPr sz="7200" b="1" cap="all">
                <a:solidFill>
                  <a:srgbClr val="6F5F5C"/>
                </a:solidFill>
              </a:rPr>
              <a:t>Title Text</a:t>
            </a:r>
          </a:p>
        </p:txBody>
      </p:sp>
      <p:sp>
        <p:nvSpPr>
          <p:cNvPr id="4" name="Shape 9"/>
          <p:cNvSpPr>
            <a:spLocks noGrp="1"/>
          </p:cNvSpPr>
          <p:nvPr>
            <p:ph type="body" idx="1"/>
          </p:nvPr>
        </p:nvSpPr>
        <p:spPr>
          <a:xfrm>
            <a:off x="660400" y="3082680"/>
            <a:ext cx="11684000" cy="5604120"/>
          </a:xfrm>
          <a:prstGeom prst="rect">
            <a:avLst/>
          </a:prstGeom>
        </p:spPr>
        <p:txBody>
          <a:bodyPr anchor="t" anchorCtr="0"/>
          <a:lstStyle>
            <a:lvl1pPr marL="0" indent="0" algn="ctr">
              <a:buClrTx/>
              <a:buSzTx/>
              <a:buNone/>
              <a:defRPr cap="all">
                <a:latin typeface="+mj-lt"/>
                <a:ea typeface="+mj-ea"/>
                <a:cs typeface="+mj-cs"/>
                <a:sym typeface="Gill Sans"/>
              </a:defRPr>
            </a:lvl1pPr>
            <a:lvl2pPr marL="0" indent="0" algn="ctr">
              <a:buClrTx/>
              <a:buSzTx/>
              <a:buNone/>
              <a:defRPr cap="all">
                <a:latin typeface="+mj-lt"/>
                <a:ea typeface="+mj-ea"/>
                <a:cs typeface="+mj-cs"/>
                <a:sym typeface="Gill Sans"/>
              </a:defRPr>
            </a:lvl2pPr>
            <a:lvl3pPr marL="0" indent="0" algn="ctr">
              <a:buClrTx/>
              <a:buSzTx/>
              <a:buNone/>
              <a:defRPr cap="all">
                <a:latin typeface="+mj-lt"/>
                <a:ea typeface="+mj-ea"/>
                <a:cs typeface="+mj-cs"/>
                <a:sym typeface="Gill Sans"/>
              </a:defRPr>
            </a:lvl3pPr>
            <a:lvl4pPr marL="0" indent="0" algn="ctr">
              <a:buClrTx/>
              <a:buSzTx/>
              <a:buNone/>
              <a:defRPr cap="all">
                <a:latin typeface="+mj-lt"/>
                <a:ea typeface="+mj-ea"/>
                <a:cs typeface="+mj-cs"/>
                <a:sym typeface="Gill Sans"/>
              </a:defRPr>
            </a:lvl4pPr>
            <a:lvl5pPr marL="0" indent="0" algn="ctr">
              <a:buClrTx/>
              <a:buSzTx/>
              <a:buNone/>
              <a:defRPr cap="all">
                <a:latin typeface="+mj-lt"/>
                <a:ea typeface="+mj-ea"/>
                <a:cs typeface="+mj-cs"/>
                <a:sym typeface="Gill Sans"/>
              </a:defRPr>
            </a:lvl5pPr>
          </a:lstStyle>
          <a:p>
            <a:pPr lvl="0">
              <a:defRPr sz="1800" cap="none">
                <a:solidFill>
                  <a:srgbClr val="000000"/>
                </a:solidFill>
              </a:defRPr>
            </a:pPr>
            <a:r>
              <a:rPr sz="2400" cap="all">
                <a:solidFill>
                  <a:srgbClr val="6F5F5C"/>
                </a:solidFill>
              </a:rPr>
              <a:t>Body Level One</a:t>
            </a:r>
          </a:p>
          <a:p>
            <a:pPr lvl="1">
              <a:defRPr sz="1800" cap="none">
                <a:solidFill>
                  <a:srgbClr val="000000"/>
                </a:solidFill>
              </a:defRPr>
            </a:pPr>
            <a:r>
              <a:rPr sz="2400" cap="all">
                <a:solidFill>
                  <a:srgbClr val="6F5F5C"/>
                </a:solidFill>
              </a:rPr>
              <a:t>Body Level Two</a:t>
            </a:r>
          </a:p>
          <a:p>
            <a:pPr lvl="2">
              <a:defRPr sz="1800" cap="none">
                <a:solidFill>
                  <a:srgbClr val="000000"/>
                </a:solidFill>
              </a:defRPr>
            </a:pPr>
            <a:r>
              <a:rPr sz="2400" cap="all">
                <a:solidFill>
                  <a:srgbClr val="6F5F5C"/>
                </a:solidFill>
              </a:rPr>
              <a:t>Body Level Three</a:t>
            </a:r>
          </a:p>
          <a:p>
            <a:pPr lvl="3">
              <a:defRPr sz="1800" cap="none">
                <a:solidFill>
                  <a:srgbClr val="000000"/>
                </a:solidFill>
              </a:defRPr>
            </a:pPr>
            <a:r>
              <a:rPr sz="2400" cap="all">
                <a:solidFill>
                  <a:srgbClr val="6F5F5C"/>
                </a:solidFill>
              </a:rPr>
              <a:t>Body Level Four</a:t>
            </a:r>
          </a:p>
          <a:p>
            <a:pPr lvl="4">
              <a:defRPr sz="1800" cap="none">
                <a:solidFill>
                  <a:srgbClr val="000000"/>
                </a:solidFill>
              </a:defRPr>
            </a:pPr>
            <a:r>
              <a:rPr sz="2400" cap="all">
                <a:solidFill>
                  <a:srgbClr val="6F5F5C"/>
                </a:solidFill>
              </a:rPr>
              <a:t>Body Level Five</a:t>
            </a:r>
          </a:p>
        </p:txBody>
      </p:sp>
    </p:spTree>
    <p:extLst>
      <p:ext uri="{BB962C8B-B14F-4D97-AF65-F5344CB8AC3E}">
        <p14:creationId xmlns:p14="http://schemas.microsoft.com/office/powerpoint/2010/main" val="2481830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Text &amp; Photo">
    <p:spTree>
      <p:nvGrpSpPr>
        <p:cNvPr id="1" name=""/>
        <p:cNvGrpSpPr/>
        <p:nvPr/>
      </p:nvGrpSpPr>
      <p:grpSpPr>
        <a:xfrm>
          <a:off x="0" y="0"/>
          <a:ext cx="0" cy="0"/>
          <a:chOff x="0" y="0"/>
          <a:chExt cx="0" cy="0"/>
        </a:xfrm>
      </p:grpSpPr>
      <p:sp>
        <p:nvSpPr>
          <p:cNvPr id="3" name="Shape 29"/>
          <p:cNvSpPr>
            <a:spLocks noGrp="1"/>
          </p:cNvSpPr>
          <p:nvPr>
            <p:ph type="title"/>
          </p:nvPr>
        </p:nvSpPr>
        <p:spPr>
          <a:xfrm>
            <a:off x="660400" y="752174"/>
            <a:ext cx="11684000" cy="1726301"/>
          </a:xfrm>
          <a:prstGeom prst="rect">
            <a:avLst/>
          </a:prstGeom>
        </p:spPr>
        <p:txBody>
          <a:bodyPr anchor="ctr" anchorCtr="0"/>
          <a:lstStyle/>
          <a:p>
            <a:pPr lvl="0">
              <a:defRPr sz="1800" b="0" cap="none">
                <a:solidFill>
                  <a:srgbClr val="000000"/>
                </a:solidFill>
              </a:defRPr>
            </a:pPr>
            <a:r>
              <a:rPr sz="3600" b="1" cap="all">
                <a:solidFill>
                  <a:srgbClr val="6F5F5C"/>
                </a:solidFill>
              </a:rPr>
              <a:t>Title Text</a:t>
            </a:r>
          </a:p>
        </p:txBody>
      </p:sp>
      <p:sp>
        <p:nvSpPr>
          <p:cNvPr id="4" name="Shape 9"/>
          <p:cNvSpPr>
            <a:spLocks noGrp="1"/>
          </p:cNvSpPr>
          <p:nvPr>
            <p:ph type="body" idx="1"/>
          </p:nvPr>
        </p:nvSpPr>
        <p:spPr>
          <a:xfrm>
            <a:off x="660400" y="2811404"/>
            <a:ext cx="5701749" cy="5875396"/>
          </a:xfrm>
          <a:prstGeom prst="rect">
            <a:avLst/>
          </a:prstGeom>
        </p:spPr>
        <p:txBody>
          <a:bodyPr anchor="t" anchorCtr="0"/>
          <a:lstStyle>
            <a:lvl1pPr marL="0" indent="0" algn="ctr">
              <a:buClrTx/>
              <a:buSzTx/>
              <a:buNone/>
              <a:defRPr cap="all">
                <a:latin typeface="+mj-lt"/>
                <a:ea typeface="+mj-ea"/>
                <a:cs typeface="+mj-cs"/>
                <a:sym typeface="Gill Sans"/>
              </a:defRPr>
            </a:lvl1pPr>
            <a:lvl2pPr marL="0" indent="0" algn="ctr">
              <a:buClrTx/>
              <a:buSzTx/>
              <a:buNone/>
              <a:defRPr cap="all">
                <a:latin typeface="+mj-lt"/>
                <a:ea typeface="+mj-ea"/>
                <a:cs typeface="+mj-cs"/>
                <a:sym typeface="Gill Sans"/>
              </a:defRPr>
            </a:lvl2pPr>
            <a:lvl3pPr marL="0" indent="0" algn="ctr">
              <a:buClrTx/>
              <a:buSzTx/>
              <a:buNone/>
              <a:defRPr cap="all">
                <a:latin typeface="+mj-lt"/>
                <a:ea typeface="+mj-ea"/>
                <a:cs typeface="+mj-cs"/>
                <a:sym typeface="Gill Sans"/>
              </a:defRPr>
            </a:lvl3pPr>
            <a:lvl4pPr marL="0" indent="0" algn="ctr">
              <a:buClrTx/>
              <a:buSzTx/>
              <a:buNone/>
              <a:defRPr cap="all">
                <a:latin typeface="+mj-lt"/>
                <a:ea typeface="+mj-ea"/>
                <a:cs typeface="+mj-cs"/>
                <a:sym typeface="Gill Sans"/>
              </a:defRPr>
            </a:lvl4pPr>
            <a:lvl5pPr marL="0" indent="0" algn="ctr">
              <a:buClrTx/>
              <a:buSzTx/>
              <a:buNone/>
              <a:defRPr cap="all">
                <a:latin typeface="+mj-lt"/>
                <a:ea typeface="+mj-ea"/>
                <a:cs typeface="+mj-cs"/>
                <a:sym typeface="Gill Sans"/>
              </a:defRPr>
            </a:lvl5pPr>
          </a:lstStyle>
          <a:p>
            <a:pPr lvl="0">
              <a:defRPr sz="1800" cap="none">
                <a:solidFill>
                  <a:srgbClr val="000000"/>
                </a:solidFill>
              </a:defRPr>
            </a:pPr>
            <a:r>
              <a:rPr sz="2400" cap="all">
                <a:solidFill>
                  <a:srgbClr val="6F5F5C"/>
                </a:solidFill>
              </a:rPr>
              <a:t>Body Level One</a:t>
            </a:r>
          </a:p>
          <a:p>
            <a:pPr lvl="1">
              <a:defRPr sz="1800" cap="none">
                <a:solidFill>
                  <a:srgbClr val="000000"/>
                </a:solidFill>
              </a:defRPr>
            </a:pPr>
            <a:r>
              <a:rPr sz="2400" cap="all">
                <a:solidFill>
                  <a:srgbClr val="6F5F5C"/>
                </a:solidFill>
              </a:rPr>
              <a:t>Body Level Two</a:t>
            </a:r>
          </a:p>
          <a:p>
            <a:pPr lvl="2">
              <a:defRPr sz="1800" cap="none">
                <a:solidFill>
                  <a:srgbClr val="000000"/>
                </a:solidFill>
              </a:defRPr>
            </a:pPr>
            <a:r>
              <a:rPr sz="2400" cap="all">
                <a:solidFill>
                  <a:srgbClr val="6F5F5C"/>
                </a:solidFill>
              </a:rPr>
              <a:t>Body Level Three</a:t>
            </a:r>
          </a:p>
          <a:p>
            <a:pPr lvl="3">
              <a:defRPr sz="1800" cap="none">
                <a:solidFill>
                  <a:srgbClr val="000000"/>
                </a:solidFill>
              </a:defRPr>
            </a:pPr>
            <a:r>
              <a:rPr sz="2400" cap="all">
                <a:solidFill>
                  <a:srgbClr val="6F5F5C"/>
                </a:solidFill>
              </a:rPr>
              <a:t>Body Level Four</a:t>
            </a:r>
          </a:p>
          <a:p>
            <a:pPr lvl="4">
              <a:defRPr sz="1800" cap="none">
                <a:solidFill>
                  <a:srgbClr val="000000"/>
                </a:solidFill>
              </a:defRPr>
            </a:pPr>
            <a:r>
              <a:rPr sz="2400" cap="all">
                <a:solidFill>
                  <a:srgbClr val="6F5F5C"/>
                </a:solidFill>
              </a:rPr>
              <a:t>Body Level Five</a:t>
            </a:r>
          </a:p>
        </p:txBody>
      </p:sp>
      <p:sp>
        <p:nvSpPr>
          <p:cNvPr id="5" name="Picture Placeholder 2"/>
          <p:cNvSpPr>
            <a:spLocks noGrp="1"/>
          </p:cNvSpPr>
          <p:nvPr>
            <p:ph type="pic" sz="quarter" idx="10"/>
          </p:nvPr>
        </p:nvSpPr>
        <p:spPr>
          <a:xfrm>
            <a:off x="6805613" y="2811463"/>
            <a:ext cx="5538787" cy="5875337"/>
          </a:xfrm>
        </p:spPr>
        <p:txBody>
          <a:bodyPr vert="horz"/>
          <a:lstStyle/>
          <a:p>
            <a:endParaRPr lang="en-US"/>
          </a:p>
        </p:txBody>
      </p:sp>
    </p:spTree>
    <p:extLst>
      <p:ext uri="{BB962C8B-B14F-4D97-AF65-F5344CB8AC3E}">
        <p14:creationId xmlns:p14="http://schemas.microsoft.com/office/powerpoint/2010/main" val="240499426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ullets Text &amp; Photo">
    <p:spTree>
      <p:nvGrpSpPr>
        <p:cNvPr id="1" name=""/>
        <p:cNvGrpSpPr/>
        <p:nvPr/>
      </p:nvGrpSpPr>
      <p:grpSpPr>
        <a:xfrm>
          <a:off x="0" y="0"/>
          <a:ext cx="0" cy="0"/>
          <a:chOff x="0" y="0"/>
          <a:chExt cx="0" cy="0"/>
        </a:xfrm>
      </p:grpSpPr>
      <p:sp>
        <p:nvSpPr>
          <p:cNvPr id="3" name="Shape 83"/>
          <p:cNvSpPr>
            <a:spLocks noGrp="1"/>
          </p:cNvSpPr>
          <p:nvPr>
            <p:ph type="title"/>
          </p:nvPr>
        </p:nvSpPr>
        <p:spPr>
          <a:xfrm>
            <a:off x="660400" y="801497"/>
            <a:ext cx="11684000" cy="1652317"/>
          </a:xfrm>
          <a:prstGeom prst="rect">
            <a:avLst/>
          </a:prstGeom>
        </p:spPr>
        <p:txBody>
          <a:bodyPr/>
          <a:lstStyle/>
          <a:p>
            <a:pPr lvl="0">
              <a:defRPr sz="1800" b="0" cap="none">
                <a:solidFill>
                  <a:srgbClr val="000000"/>
                </a:solidFill>
              </a:defRPr>
            </a:pPr>
            <a:r>
              <a:rPr sz="3600" b="1" cap="all">
                <a:solidFill>
                  <a:srgbClr val="6F5F5C"/>
                </a:solidFill>
              </a:rPr>
              <a:t>Title Text</a:t>
            </a:r>
          </a:p>
        </p:txBody>
      </p:sp>
      <p:sp>
        <p:nvSpPr>
          <p:cNvPr id="4" name="Shape 84"/>
          <p:cNvSpPr>
            <a:spLocks noGrp="1"/>
          </p:cNvSpPr>
          <p:nvPr>
            <p:ph type="body" idx="1"/>
          </p:nvPr>
        </p:nvSpPr>
        <p:spPr>
          <a:xfrm>
            <a:off x="660400" y="2811462"/>
            <a:ext cx="5701748" cy="5875337"/>
          </a:xfrm>
          <a:prstGeom prst="rect">
            <a:avLst/>
          </a:prstGeom>
        </p:spPr>
        <p:txBody>
          <a:bodyPr/>
          <a:lstStyle/>
          <a:p>
            <a:pPr lvl="0">
              <a:defRPr sz="1800">
                <a:solidFill>
                  <a:srgbClr val="000000"/>
                </a:solidFill>
              </a:defRPr>
            </a:pPr>
            <a:r>
              <a:rPr sz="2400">
                <a:solidFill>
                  <a:srgbClr val="6F5F5C"/>
                </a:solidFill>
              </a:rPr>
              <a:t>Body Level One</a:t>
            </a:r>
          </a:p>
          <a:p>
            <a:pPr lvl="1">
              <a:defRPr sz="1800">
                <a:solidFill>
                  <a:srgbClr val="000000"/>
                </a:solidFill>
              </a:defRPr>
            </a:pPr>
            <a:r>
              <a:rPr sz="2400">
                <a:solidFill>
                  <a:srgbClr val="6F5F5C"/>
                </a:solidFill>
              </a:rPr>
              <a:t>Body Level Two</a:t>
            </a:r>
          </a:p>
          <a:p>
            <a:pPr lvl="2">
              <a:defRPr sz="1800">
                <a:solidFill>
                  <a:srgbClr val="000000"/>
                </a:solidFill>
              </a:defRPr>
            </a:pPr>
            <a:r>
              <a:rPr sz="2400">
                <a:solidFill>
                  <a:srgbClr val="6F5F5C"/>
                </a:solidFill>
              </a:rPr>
              <a:t>Body Level Three</a:t>
            </a:r>
          </a:p>
          <a:p>
            <a:pPr lvl="3">
              <a:defRPr sz="1800">
                <a:solidFill>
                  <a:srgbClr val="000000"/>
                </a:solidFill>
              </a:defRPr>
            </a:pPr>
            <a:r>
              <a:rPr sz="2400">
                <a:solidFill>
                  <a:srgbClr val="6F5F5C"/>
                </a:solidFill>
              </a:rPr>
              <a:t>Body Level Four</a:t>
            </a:r>
          </a:p>
          <a:p>
            <a:pPr lvl="4">
              <a:defRPr sz="1800">
                <a:solidFill>
                  <a:srgbClr val="000000"/>
                </a:solidFill>
              </a:defRPr>
            </a:pPr>
            <a:r>
              <a:rPr sz="2400">
                <a:solidFill>
                  <a:srgbClr val="6F5F5C"/>
                </a:solidFill>
              </a:rPr>
              <a:t>Body Level Five</a:t>
            </a:r>
          </a:p>
        </p:txBody>
      </p:sp>
      <p:sp>
        <p:nvSpPr>
          <p:cNvPr id="5" name="Picture Placeholder 2"/>
          <p:cNvSpPr>
            <a:spLocks noGrp="1"/>
          </p:cNvSpPr>
          <p:nvPr>
            <p:ph type="pic" sz="quarter" idx="10"/>
          </p:nvPr>
        </p:nvSpPr>
        <p:spPr>
          <a:xfrm>
            <a:off x="6805613" y="2811463"/>
            <a:ext cx="5538787" cy="5875337"/>
          </a:xfrm>
        </p:spPr>
        <p:txBody>
          <a:bodyPr vert="horz"/>
          <a:lstStyle/>
          <a:p>
            <a:endParaRPr lang="en-US"/>
          </a:p>
        </p:txBody>
      </p:sp>
    </p:spTree>
    <p:extLst>
      <p:ext uri="{BB962C8B-B14F-4D97-AF65-F5344CB8AC3E}">
        <p14:creationId xmlns:p14="http://schemas.microsoft.com/office/powerpoint/2010/main" val="280526665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6E3"/>
        </a:solidFill>
        <a:effectLst/>
      </p:bgPr>
    </p:bg>
    <p:spTree>
      <p:nvGrpSpPr>
        <p:cNvPr id="1" name=""/>
        <p:cNvGrpSpPr/>
        <p:nvPr/>
      </p:nvGrpSpPr>
      <p:grpSpPr>
        <a:xfrm>
          <a:off x="0" y="0"/>
          <a:ext cx="0" cy="0"/>
          <a:chOff x="0" y="0"/>
          <a:chExt cx="0" cy="0"/>
        </a:xfrm>
      </p:grpSpPr>
      <p:sp>
        <p:nvSpPr>
          <p:cNvPr id="4" name="Shape 4"/>
          <p:cNvSpPr>
            <a:spLocks noGrp="1"/>
          </p:cNvSpPr>
          <p:nvPr>
            <p:ph type="title"/>
          </p:nvPr>
        </p:nvSpPr>
        <p:spPr>
          <a:xfrm>
            <a:off x="660400" y="1066800"/>
            <a:ext cx="11706336" cy="9924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b="0" cap="none">
                <a:solidFill>
                  <a:srgbClr val="000000"/>
                </a:solidFill>
              </a:defRPr>
            </a:pPr>
            <a:r>
              <a:rPr sz="3600" b="1" cap="all">
                <a:solidFill>
                  <a:srgbClr val="6F5F5C"/>
                </a:solidFill>
              </a:rPr>
              <a:t>Title Text</a:t>
            </a:r>
          </a:p>
        </p:txBody>
      </p:sp>
      <p:sp>
        <p:nvSpPr>
          <p:cNvPr id="5" name="Shape 5"/>
          <p:cNvSpPr>
            <a:spLocks noGrp="1"/>
          </p:cNvSpPr>
          <p:nvPr>
            <p:ph type="body" idx="1"/>
          </p:nvPr>
        </p:nvSpPr>
        <p:spPr>
          <a:xfrm>
            <a:off x="660399" y="2311400"/>
            <a:ext cx="11706337" cy="6375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solidFill>
                  <a:srgbClr val="000000"/>
                </a:solidFill>
              </a:defRPr>
            </a:pPr>
            <a:r>
              <a:rPr sz="2400">
                <a:solidFill>
                  <a:srgbClr val="6F5F5C"/>
                </a:solidFill>
              </a:rPr>
              <a:t>Body Level One</a:t>
            </a:r>
          </a:p>
          <a:p>
            <a:pPr lvl="1">
              <a:defRPr sz="1800">
                <a:solidFill>
                  <a:srgbClr val="000000"/>
                </a:solidFill>
              </a:defRPr>
            </a:pPr>
            <a:r>
              <a:rPr sz="2400">
                <a:solidFill>
                  <a:srgbClr val="6F5F5C"/>
                </a:solidFill>
              </a:rPr>
              <a:t>Body Level Two</a:t>
            </a:r>
          </a:p>
          <a:p>
            <a:pPr lvl="2">
              <a:defRPr sz="1800">
                <a:solidFill>
                  <a:srgbClr val="000000"/>
                </a:solidFill>
              </a:defRPr>
            </a:pPr>
            <a:r>
              <a:rPr sz="2400">
                <a:solidFill>
                  <a:srgbClr val="6F5F5C"/>
                </a:solidFill>
              </a:rPr>
              <a:t>Body Level Three</a:t>
            </a:r>
          </a:p>
          <a:p>
            <a:pPr lvl="3">
              <a:defRPr sz="1800">
                <a:solidFill>
                  <a:srgbClr val="000000"/>
                </a:solidFill>
              </a:defRPr>
            </a:pPr>
            <a:r>
              <a:rPr sz="2400">
                <a:solidFill>
                  <a:srgbClr val="6F5F5C"/>
                </a:solidFill>
              </a:rPr>
              <a:t>Body Level Four</a:t>
            </a:r>
          </a:p>
          <a:p>
            <a:pPr lvl="4">
              <a:defRPr sz="1800">
                <a:solidFill>
                  <a:srgbClr val="000000"/>
                </a:solidFill>
              </a:defRPr>
            </a:pPr>
            <a:r>
              <a:rPr sz="2400">
                <a:solidFill>
                  <a:srgbClr val="6F5F5C"/>
                </a:solidFill>
              </a:rPr>
              <a:t>Body Level Five</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ransition spd="med"/>
  <p:txStyles>
    <p:titleStyle>
      <a:lvl1pPr defTabSz="584200">
        <a:defRPr sz="3600" b="1" cap="all">
          <a:solidFill>
            <a:srgbClr val="6F5F5C"/>
          </a:solidFill>
          <a:latin typeface="Gill Sans SemiBold"/>
          <a:ea typeface="Gill Sans SemiBold"/>
          <a:cs typeface="Gill Sans SemiBold"/>
          <a:sym typeface="Gill Sans SemiBold"/>
        </a:defRPr>
      </a:lvl1pPr>
      <a:lvl2pPr indent="228600" defTabSz="584200">
        <a:defRPr sz="3600" b="1" cap="all">
          <a:solidFill>
            <a:srgbClr val="6F5F5C"/>
          </a:solidFill>
          <a:latin typeface="Gill Sans SemiBold"/>
          <a:ea typeface="Gill Sans SemiBold"/>
          <a:cs typeface="Gill Sans SemiBold"/>
          <a:sym typeface="Gill Sans SemiBold"/>
        </a:defRPr>
      </a:lvl2pPr>
      <a:lvl3pPr indent="457200" defTabSz="584200">
        <a:defRPr sz="3600" b="1" cap="all">
          <a:solidFill>
            <a:srgbClr val="6F5F5C"/>
          </a:solidFill>
          <a:latin typeface="Gill Sans SemiBold"/>
          <a:ea typeface="Gill Sans SemiBold"/>
          <a:cs typeface="Gill Sans SemiBold"/>
          <a:sym typeface="Gill Sans SemiBold"/>
        </a:defRPr>
      </a:lvl3pPr>
      <a:lvl4pPr indent="685800" defTabSz="584200">
        <a:defRPr sz="3600" b="1" cap="all">
          <a:solidFill>
            <a:srgbClr val="6F5F5C"/>
          </a:solidFill>
          <a:latin typeface="Gill Sans SemiBold"/>
          <a:ea typeface="Gill Sans SemiBold"/>
          <a:cs typeface="Gill Sans SemiBold"/>
          <a:sym typeface="Gill Sans SemiBold"/>
        </a:defRPr>
      </a:lvl4pPr>
      <a:lvl5pPr indent="914400" defTabSz="584200">
        <a:defRPr sz="3600" b="1" cap="all">
          <a:solidFill>
            <a:srgbClr val="6F5F5C"/>
          </a:solidFill>
          <a:latin typeface="Gill Sans SemiBold"/>
          <a:ea typeface="Gill Sans SemiBold"/>
          <a:cs typeface="Gill Sans SemiBold"/>
          <a:sym typeface="Gill Sans SemiBold"/>
        </a:defRPr>
      </a:lvl5pPr>
      <a:lvl6pPr indent="1143000" defTabSz="584200">
        <a:defRPr sz="3600" b="1" cap="all">
          <a:solidFill>
            <a:srgbClr val="6F5F5C"/>
          </a:solidFill>
          <a:latin typeface="Gill Sans SemiBold"/>
          <a:ea typeface="Gill Sans SemiBold"/>
          <a:cs typeface="Gill Sans SemiBold"/>
          <a:sym typeface="Gill Sans SemiBold"/>
        </a:defRPr>
      </a:lvl6pPr>
      <a:lvl7pPr indent="1371600" defTabSz="584200">
        <a:defRPr sz="3600" b="1" cap="all">
          <a:solidFill>
            <a:srgbClr val="6F5F5C"/>
          </a:solidFill>
          <a:latin typeface="Gill Sans SemiBold"/>
          <a:ea typeface="Gill Sans SemiBold"/>
          <a:cs typeface="Gill Sans SemiBold"/>
          <a:sym typeface="Gill Sans SemiBold"/>
        </a:defRPr>
      </a:lvl7pPr>
      <a:lvl8pPr indent="1600200" defTabSz="584200">
        <a:defRPr sz="3600" b="1" cap="all">
          <a:solidFill>
            <a:srgbClr val="6F5F5C"/>
          </a:solidFill>
          <a:latin typeface="Gill Sans SemiBold"/>
          <a:ea typeface="Gill Sans SemiBold"/>
          <a:cs typeface="Gill Sans SemiBold"/>
          <a:sym typeface="Gill Sans SemiBold"/>
        </a:defRPr>
      </a:lvl8pPr>
      <a:lvl9pPr indent="1828800" defTabSz="584200">
        <a:defRPr sz="3600" b="1" cap="all">
          <a:solidFill>
            <a:srgbClr val="6F5F5C"/>
          </a:solidFill>
          <a:latin typeface="Gill Sans SemiBold"/>
          <a:ea typeface="Gill Sans SemiBold"/>
          <a:cs typeface="Gill Sans SemiBold"/>
          <a:sym typeface="Gill Sans SemiBold"/>
        </a:defRPr>
      </a:lvl9pPr>
    </p:titleStyle>
    <p:bodyStyle>
      <a:lvl1pPr marL="508000" indent="-508000" defTabSz="584200">
        <a:spcBef>
          <a:spcPts val="2000"/>
        </a:spcBef>
        <a:buClr>
          <a:srgbClr val="E38F71"/>
        </a:buClr>
        <a:buSzPct val="200000"/>
        <a:buChar char="•"/>
        <a:defRPr sz="2400">
          <a:solidFill>
            <a:srgbClr val="6F5F5C"/>
          </a:solidFill>
          <a:latin typeface="+mn-lt"/>
          <a:ea typeface="+mn-ea"/>
          <a:cs typeface="+mn-cs"/>
          <a:sym typeface="Gill Sans Light"/>
        </a:defRPr>
      </a:lvl1pPr>
      <a:lvl2pPr marL="508000" indent="-508000" defTabSz="584200">
        <a:spcBef>
          <a:spcPts val="2000"/>
        </a:spcBef>
        <a:buClr>
          <a:srgbClr val="E38F71"/>
        </a:buClr>
        <a:buSzPct val="200000"/>
        <a:buChar char="•"/>
        <a:defRPr sz="2400">
          <a:solidFill>
            <a:srgbClr val="6F5F5C"/>
          </a:solidFill>
          <a:latin typeface="+mn-lt"/>
          <a:ea typeface="+mn-ea"/>
          <a:cs typeface="+mn-cs"/>
          <a:sym typeface="Gill Sans Light"/>
        </a:defRPr>
      </a:lvl2pPr>
      <a:lvl3pPr marL="508000" indent="-508000" defTabSz="584200">
        <a:spcBef>
          <a:spcPts val="2000"/>
        </a:spcBef>
        <a:buClr>
          <a:srgbClr val="E38F71"/>
        </a:buClr>
        <a:buSzPct val="200000"/>
        <a:buChar char="•"/>
        <a:defRPr sz="2400">
          <a:solidFill>
            <a:srgbClr val="6F5F5C"/>
          </a:solidFill>
          <a:latin typeface="+mn-lt"/>
          <a:ea typeface="+mn-ea"/>
          <a:cs typeface="+mn-cs"/>
          <a:sym typeface="Gill Sans Light"/>
        </a:defRPr>
      </a:lvl3pPr>
      <a:lvl4pPr marL="508000" indent="-508000" defTabSz="584200">
        <a:spcBef>
          <a:spcPts val="2000"/>
        </a:spcBef>
        <a:buClr>
          <a:srgbClr val="E38F71"/>
        </a:buClr>
        <a:buSzPct val="200000"/>
        <a:buChar char="•"/>
        <a:defRPr sz="2400">
          <a:solidFill>
            <a:srgbClr val="6F5F5C"/>
          </a:solidFill>
          <a:latin typeface="+mn-lt"/>
          <a:ea typeface="+mn-ea"/>
          <a:cs typeface="+mn-cs"/>
          <a:sym typeface="Gill Sans Light"/>
        </a:defRPr>
      </a:lvl4pPr>
      <a:lvl5pPr marL="508000" indent="-508000" defTabSz="584200">
        <a:spcBef>
          <a:spcPts val="2000"/>
        </a:spcBef>
        <a:buClr>
          <a:srgbClr val="E38F71"/>
        </a:buClr>
        <a:buSzPct val="200000"/>
        <a:buChar char="•"/>
        <a:defRPr sz="2400">
          <a:solidFill>
            <a:srgbClr val="6F5F5C"/>
          </a:solidFill>
          <a:latin typeface="+mn-lt"/>
          <a:ea typeface="+mn-ea"/>
          <a:cs typeface="+mn-cs"/>
          <a:sym typeface="Gill Sans Light"/>
        </a:defRPr>
      </a:lvl5pPr>
      <a:lvl6pPr marL="863600" indent="-508000" defTabSz="584200">
        <a:spcBef>
          <a:spcPts val="2000"/>
        </a:spcBef>
        <a:buClr>
          <a:srgbClr val="E38F71"/>
        </a:buClr>
        <a:buSzPct val="200000"/>
        <a:buChar char="•"/>
        <a:defRPr sz="2400">
          <a:solidFill>
            <a:srgbClr val="6F5F5C"/>
          </a:solidFill>
          <a:latin typeface="+mn-lt"/>
          <a:ea typeface="+mn-ea"/>
          <a:cs typeface="+mn-cs"/>
          <a:sym typeface="Gill Sans Light"/>
        </a:defRPr>
      </a:lvl6pPr>
      <a:lvl7pPr marL="1219200" indent="-508000" defTabSz="584200">
        <a:spcBef>
          <a:spcPts val="2000"/>
        </a:spcBef>
        <a:buClr>
          <a:srgbClr val="E38F71"/>
        </a:buClr>
        <a:buSzPct val="200000"/>
        <a:buChar char="•"/>
        <a:defRPr sz="2400">
          <a:solidFill>
            <a:srgbClr val="6F5F5C"/>
          </a:solidFill>
          <a:latin typeface="+mn-lt"/>
          <a:ea typeface="+mn-ea"/>
          <a:cs typeface="+mn-cs"/>
          <a:sym typeface="Gill Sans Light"/>
        </a:defRPr>
      </a:lvl7pPr>
      <a:lvl8pPr marL="1574800" indent="-508000" defTabSz="584200">
        <a:spcBef>
          <a:spcPts val="2000"/>
        </a:spcBef>
        <a:buClr>
          <a:srgbClr val="E38F71"/>
        </a:buClr>
        <a:buSzPct val="200000"/>
        <a:buChar char="•"/>
        <a:defRPr sz="2400">
          <a:solidFill>
            <a:srgbClr val="6F5F5C"/>
          </a:solidFill>
          <a:latin typeface="+mn-lt"/>
          <a:ea typeface="+mn-ea"/>
          <a:cs typeface="+mn-cs"/>
          <a:sym typeface="Gill Sans Light"/>
        </a:defRPr>
      </a:lvl8pPr>
      <a:lvl9pPr marL="1930400" indent="-508000" defTabSz="584200">
        <a:spcBef>
          <a:spcPts val="2000"/>
        </a:spcBef>
        <a:buClr>
          <a:srgbClr val="E38F71"/>
        </a:buClr>
        <a:buSzPct val="200000"/>
        <a:buChar char="•"/>
        <a:defRPr sz="2400">
          <a:solidFill>
            <a:srgbClr val="6F5F5C"/>
          </a:solidFill>
          <a:latin typeface="+mn-lt"/>
          <a:ea typeface="+mn-ea"/>
          <a:cs typeface="+mn-cs"/>
          <a:sym typeface="Gill Sans Light"/>
        </a:defRPr>
      </a:lvl9pPr>
    </p:bodyStyle>
    <p:otherStyle>
      <a:lvl1pPr algn="ctr" defTabSz="584200">
        <a:defRPr sz="2000">
          <a:solidFill>
            <a:schemeClr val="tx1"/>
          </a:solidFill>
          <a:latin typeface="+mn-lt"/>
          <a:ea typeface="+mn-ea"/>
          <a:cs typeface="+mn-cs"/>
          <a:sym typeface="Gill Sans"/>
        </a:defRPr>
      </a:lvl1pPr>
      <a:lvl2pPr indent="228600" algn="ctr" defTabSz="584200">
        <a:defRPr sz="2000">
          <a:solidFill>
            <a:schemeClr val="tx1"/>
          </a:solidFill>
          <a:latin typeface="+mn-lt"/>
          <a:ea typeface="+mn-ea"/>
          <a:cs typeface="+mn-cs"/>
          <a:sym typeface="Gill Sans"/>
        </a:defRPr>
      </a:lvl2pPr>
      <a:lvl3pPr indent="457200" algn="ctr" defTabSz="584200">
        <a:defRPr sz="2000">
          <a:solidFill>
            <a:schemeClr val="tx1"/>
          </a:solidFill>
          <a:latin typeface="+mn-lt"/>
          <a:ea typeface="+mn-ea"/>
          <a:cs typeface="+mn-cs"/>
          <a:sym typeface="Gill Sans"/>
        </a:defRPr>
      </a:lvl3pPr>
      <a:lvl4pPr indent="685800" algn="ctr" defTabSz="584200">
        <a:defRPr sz="2000">
          <a:solidFill>
            <a:schemeClr val="tx1"/>
          </a:solidFill>
          <a:latin typeface="+mn-lt"/>
          <a:ea typeface="+mn-ea"/>
          <a:cs typeface="+mn-cs"/>
          <a:sym typeface="Gill Sans"/>
        </a:defRPr>
      </a:lvl4pPr>
      <a:lvl5pPr indent="914400" algn="ctr" defTabSz="584200">
        <a:defRPr sz="2000">
          <a:solidFill>
            <a:schemeClr val="tx1"/>
          </a:solidFill>
          <a:latin typeface="+mn-lt"/>
          <a:ea typeface="+mn-ea"/>
          <a:cs typeface="+mn-cs"/>
          <a:sym typeface="Gill Sans"/>
        </a:defRPr>
      </a:lvl5pPr>
      <a:lvl6pPr indent="1143000" algn="ctr" defTabSz="584200">
        <a:defRPr sz="2000">
          <a:solidFill>
            <a:schemeClr val="tx1"/>
          </a:solidFill>
          <a:latin typeface="+mn-lt"/>
          <a:ea typeface="+mn-ea"/>
          <a:cs typeface="+mn-cs"/>
          <a:sym typeface="Gill Sans"/>
        </a:defRPr>
      </a:lvl6pPr>
      <a:lvl7pPr indent="1371600" algn="ctr" defTabSz="584200">
        <a:defRPr sz="2000">
          <a:solidFill>
            <a:schemeClr val="tx1"/>
          </a:solidFill>
          <a:latin typeface="+mn-lt"/>
          <a:ea typeface="+mn-ea"/>
          <a:cs typeface="+mn-cs"/>
          <a:sym typeface="Gill Sans"/>
        </a:defRPr>
      </a:lvl7pPr>
      <a:lvl8pPr indent="1600200" algn="ctr" defTabSz="584200">
        <a:defRPr sz="2000">
          <a:solidFill>
            <a:schemeClr val="tx1"/>
          </a:solidFill>
          <a:latin typeface="+mn-lt"/>
          <a:ea typeface="+mn-ea"/>
          <a:cs typeface="+mn-cs"/>
          <a:sym typeface="Gill Sans"/>
        </a:defRPr>
      </a:lvl8pPr>
      <a:lvl9pPr indent="1828800" algn="ctr" defTabSz="584200">
        <a:defRPr sz="20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
          <p:cNvSpPr/>
          <p:nvPr/>
        </p:nvSpPr>
        <p:spPr>
          <a:xfrm>
            <a:off x="2717800" y="1625600"/>
            <a:ext cx="7556500" cy="45085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166"/>
                </a:lnTo>
                <a:lnTo>
                  <a:pt x="9348" y="19166"/>
                </a:lnTo>
                <a:lnTo>
                  <a:pt x="10800" y="21600"/>
                </a:lnTo>
                <a:lnTo>
                  <a:pt x="12252" y="19166"/>
                </a:lnTo>
                <a:lnTo>
                  <a:pt x="21600" y="19166"/>
                </a:lnTo>
                <a:lnTo>
                  <a:pt x="21600" y="0"/>
                </a:lnTo>
                <a:cubicBezTo>
                  <a:pt x="21600" y="0"/>
                  <a:pt x="0" y="0"/>
                  <a:pt x="0" y="0"/>
                </a:cubicBezTo>
                <a:close/>
              </a:path>
            </a:pathLst>
          </a:custGeom>
          <a:ln w="63500">
            <a:solidFill>
              <a:srgbClr val="E38F71"/>
            </a:solidFill>
            <a:miter lim="400000"/>
          </a:ln>
        </p:spPr>
        <p:txBody>
          <a:bodyPr lIns="0" tIns="0" rIns="0" bIns="0" anchor="ctr"/>
          <a:lstStyle/>
          <a:p>
            <a:pPr lvl="0" algn="ctr">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5" name="Shape 117"/>
          <p:cNvSpPr>
            <a:spLocks noGrp="1"/>
          </p:cNvSpPr>
          <p:nvPr>
            <p:ph type="title"/>
          </p:nvPr>
        </p:nvSpPr>
        <p:spPr>
          <a:xfrm>
            <a:off x="3708400" y="2171700"/>
            <a:ext cx="5588000" cy="2921000"/>
          </a:xfrm>
          <a:prstGeom prst="rect">
            <a:avLst/>
          </a:prstGeom>
        </p:spPr>
        <p:txBody>
          <a:bodyPr/>
          <a:lstStyle/>
          <a:p>
            <a:pPr>
              <a:defRPr sz="1800" b="0" cap="none">
                <a:solidFill>
                  <a:srgbClr val="000000"/>
                </a:solidFill>
              </a:defRPr>
            </a:pPr>
            <a:r>
              <a:rPr lang="zh-CN" altLang="en-US" sz="7200" b="1" cap="all" dirty="0">
                <a:solidFill>
                  <a:srgbClr val="6F5F5C"/>
                </a:solidFill>
              </a:rPr>
              <a:t>期末报告</a:t>
            </a:r>
            <a:endParaRPr sz="7200" b="1" cap="all" dirty="0">
              <a:solidFill>
                <a:srgbClr val="6F5F5C"/>
              </a:solidFill>
            </a:endParaRPr>
          </a:p>
        </p:txBody>
      </p:sp>
      <p:sp>
        <p:nvSpPr>
          <p:cNvPr id="6" name="Shape 118"/>
          <p:cNvSpPr>
            <a:spLocks noGrp="1"/>
          </p:cNvSpPr>
          <p:nvPr>
            <p:ph type="body" idx="1"/>
          </p:nvPr>
        </p:nvSpPr>
        <p:spPr>
          <a:xfrm>
            <a:off x="660400" y="7035800"/>
            <a:ext cx="11684000" cy="711200"/>
          </a:xfrm>
          <a:prstGeom prst="rect">
            <a:avLst/>
          </a:prstGeom>
        </p:spPr>
        <p:txBody>
          <a:bodyPr/>
          <a:lstStyle/>
          <a:p>
            <a:pPr lvl="0">
              <a:defRPr sz="1800" cap="none">
                <a:solidFill>
                  <a:srgbClr val="000000"/>
                </a:solidFill>
              </a:defRPr>
            </a:pPr>
            <a:r>
              <a:rPr lang="en-US" sz="3200" b="1" cap="all" dirty="0">
                <a:solidFill>
                  <a:srgbClr val="5A4C4A"/>
                </a:solidFill>
                <a:latin typeface="DengXian" panose="02010600030101010101" pitchFamily="2" charset="-122"/>
                <a:ea typeface="DengXian" panose="02010600030101010101" pitchFamily="2" charset="-122"/>
              </a:rPr>
              <a:t>22210180053</a:t>
            </a:r>
            <a:r>
              <a:rPr lang="en-US" sz="3200" b="1" dirty="0">
                <a:solidFill>
                  <a:srgbClr val="5A4C4A"/>
                </a:solidFill>
                <a:latin typeface="DengXian" panose="02010600030101010101" pitchFamily="2" charset="-122"/>
                <a:ea typeface="DengXian" panose="02010600030101010101" pitchFamily="2" charset="-122"/>
              </a:rPr>
              <a:t> </a:t>
            </a:r>
            <a:r>
              <a:rPr lang="zh-CN" altLang="en-US" sz="3200" b="1" dirty="0">
                <a:solidFill>
                  <a:srgbClr val="5A4C4A"/>
                </a:solidFill>
                <a:latin typeface="DengXian" panose="02010600030101010101" pitchFamily="2" charset="-122"/>
                <a:ea typeface="DengXian" panose="02010600030101010101" pitchFamily="2" charset="-122"/>
              </a:rPr>
              <a:t> </a:t>
            </a:r>
            <a:endParaRPr lang="en-US" altLang="zh-CN" sz="3200" b="1" dirty="0">
              <a:solidFill>
                <a:srgbClr val="5A4C4A"/>
              </a:solidFill>
              <a:latin typeface="DengXian" panose="02010600030101010101" pitchFamily="2" charset="-122"/>
              <a:ea typeface="DengXian" panose="02010600030101010101" pitchFamily="2" charset="-122"/>
            </a:endParaRPr>
          </a:p>
          <a:p>
            <a:pPr lvl="0">
              <a:defRPr sz="1800" cap="none">
                <a:solidFill>
                  <a:srgbClr val="000000"/>
                </a:solidFill>
              </a:defRPr>
            </a:pPr>
            <a:r>
              <a:rPr lang="zh-CN" altLang="en-US" sz="3200" b="1" dirty="0">
                <a:solidFill>
                  <a:srgbClr val="5A4C4A"/>
                </a:solidFill>
                <a:latin typeface="DengXian" panose="02010600030101010101" pitchFamily="2" charset="-122"/>
                <a:ea typeface="DengXian" panose="02010600030101010101" pitchFamily="2" charset="-122"/>
              </a:rPr>
              <a:t>黄珂玮</a:t>
            </a:r>
            <a:endParaRPr lang="en-US" sz="3200" b="1" cap="all" dirty="0">
              <a:solidFill>
                <a:srgbClr val="5A4C4A"/>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1159545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15857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文本框 5">
            <a:extLst>
              <a:ext uri="{FF2B5EF4-FFF2-40B4-BE49-F238E27FC236}">
                <a16:creationId xmlns:a16="http://schemas.microsoft.com/office/drawing/2014/main" id="{61A99C6D-C4B8-9CD1-8903-E34A6584ED04}"/>
              </a:ext>
            </a:extLst>
          </p:cNvPr>
          <p:cNvSpPr txBox="1"/>
          <p:nvPr/>
        </p:nvSpPr>
        <p:spPr>
          <a:xfrm>
            <a:off x="660400" y="269586"/>
            <a:ext cx="10934700" cy="8778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11. 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17—</a:t>
            </a:r>
            <a:r>
              <a:rPr lang="zh-CN" altLang="en-US" b="1" dirty="0">
                <a:solidFill>
                  <a:srgbClr val="268BD2"/>
                </a:solidFill>
                <a:effectLst/>
                <a:latin typeface="Menlo" panose="020B0609030804020204" pitchFamily="49" charset="0"/>
              </a:rPr>
              <a:t>聚类</a:t>
            </a:r>
            <a:r>
              <a:rPr lang="en-US" altLang="zh-CN" b="1" dirty="0">
                <a:solidFill>
                  <a:srgbClr val="268BD2"/>
                </a:solidFill>
                <a:effectLst/>
                <a:latin typeface="Menlo" panose="020B0609030804020204" pitchFamily="49" charset="0"/>
              </a:rPr>
              <a:t>(K-means, </a:t>
            </a:r>
            <a:r>
              <a:rPr lang="en-US" altLang="zh-CN" b="1" dirty="0" err="1">
                <a:solidFill>
                  <a:srgbClr val="268BD2"/>
                </a:solidFill>
                <a:effectLst/>
                <a:latin typeface="Menlo" panose="020B0609030804020204" pitchFamily="49" charset="0"/>
              </a:rPr>
              <a:t>KMedians</a:t>
            </a:r>
            <a:r>
              <a:rPr lang="en-US" altLang="zh-CN" b="1" dirty="0">
                <a:solidFill>
                  <a:srgbClr val="268BD2"/>
                </a:solidFill>
                <a:effectLst/>
                <a:latin typeface="Menlo" panose="020B0609030804020204" pitchFamily="49" charset="0"/>
              </a:rPr>
              <a:t>, K-medoids,</a:t>
            </a:r>
            <a:r>
              <a:rPr lang="zh-CN" altLang="en-US" b="1" dirty="0">
                <a:solidFill>
                  <a:srgbClr val="268BD2"/>
                </a:solidFill>
                <a:effectLst/>
                <a:latin typeface="Menlo" panose="020B0609030804020204" pitchFamily="49" charset="0"/>
              </a:rPr>
              <a:t>谱聚类</a:t>
            </a:r>
            <a:r>
              <a:rPr lang="en-US" altLang="zh-CN" b="1" dirty="0">
                <a:solidFill>
                  <a:srgbClr val="268BD2"/>
                </a:solidFill>
                <a:effectLst/>
                <a:latin typeface="Menlo" panose="020B0609030804020204" pitchFamily="49" charset="0"/>
              </a:rPr>
              <a:t>, </a:t>
            </a:r>
            <a:r>
              <a:rPr lang="zh-CN" altLang="en-US" b="1" dirty="0">
                <a:solidFill>
                  <a:srgbClr val="268BD2"/>
                </a:solidFill>
                <a:effectLst/>
                <a:latin typeface="Menlo" panose="020B0609030804020204" pitchFamily="49" charset="0"/>
              </a:rPr>
              <a:t>层次聚类</a:t>
            </a:r>
            <a:r>
              <a:rPr lang="en-US" altLang="zh-CN" b="1" dirty="0">
                <a:solidFill>
                  <a:srgbClr val="268BD2"/>
                </a:solidFill>
                <a:effectLst/>
                <a:latin typeface="Menlo" panose="020B0609030804020204" pitchFamily="49" charset="0"/>
              </a:rPr>
              <a:t>, DBSCAN, </a:t>
            </a:r>
            <a:r>
              <a:rPr lang="zh-CN" altLang="en-US" b="1" dirty="0">
                <a:solidFill>
                  <a:srgbClr val="268BD2"/>
                </a:solidFill>
                <a:effectLst/>
                <a:latin typeface="Menlo" panose="020B0609030804020204" pitchFamily="49" charset="0"/>
              </a:rPr>
              <a:t>高 斯混合模型</a:t>
            </a:r>
            <a:r>
              <a:rPr lang="en-US" altLang="zh-CN" b="1" dirty="0">
                <a:solidFill>
                  <a:srgbClr val="268BD2"/>
                </a:solidFill>
                <a:effectLst/>
                <a:latin typeface="Menlo" panose="020B0609030804020204" pitchFamily="49" charset="0"/>
              </a:rPr>
              <a:t>GMM) </a:t>
            </a:r>
            <a:r>
              <a:rPr lang="zh-CN" altLang="en-US" b="1" dirty="0">
                <a:solidFill>
                  <a:srgbClr val="268BD2"/>
                </a:solidFill>
                <a:effectLst/>
                <a:latin typeface="Menlo" panose="020B0609030804020204" pitchFamily="49" charset="0"/>
              </a:rPr>
              <a:t>最小二乘等</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pic>
        <p:nvPicPr>
          <p:cNvPr id="16" name="图片 15" descr="图表&#10;&#10;描述已自动生成">
            <a:extLst>
              <a:ext uri="{FF2B5EF4-FFF2-40B4-BE49-F238E27FC236}">
                <a16:creationId xmlns:a16="http://schemas.microsoft.com/office/drawing/2014/main" id="{B917438B-1E8D-D727-7784-1E2DC7C19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1" y="2707245"/>
            <a:ext cx="6108700" cy="4883693"/>
          </a:xfrm>
          <a:prstGeom prst="rect">
            <a:avLst/>
          </a:prstGeom>
        </p:spPr>
      </p:pic>
      <p:pic>
        <p:nvPicPr>
          <p:cNvPr id="20" name="图片 19">
            <a:extLst>
              <a:ext uri="{FF2B5EF4-FFF2-40B4-BE49-F238E27FC236}">
                <a16:creationId xmlns:a16="http://schemas.microsoft.com/office/drawing/2014/main" id="{663090EB-EC73-D21D-F4EC-A5E68EDAF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0" y="3314700"/>
            <a:ext cx="6249438" cy="1535188"/>
          </a:xfrm>
          <a:prstGeom prst="rect">
            <a:avLst/>
          </a:prstGeom>
        </p:spPr>
      </p:pic>
      <p:pic>
        <p:nvPicPr>
          <p:cNvPr id="22" name="图片 21">
            <a:extLst>
              <a:ext uri="{FF2B5EF4-FFF2-40B4-BE49-F238E27FC236}">
                <a16:creationId xmlns:a16="http://schemas.microsoft.com/office/drawing/2014/main" id="{CADDF439-73B8-4C29-3FB8-738AB19DA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699" y="4735586"/>
            <a:ext cx="6255953" cy="827013"/>
          </a:xfrm>
          <a:prstGeom prst="rect">
            <a:avLst/>
          </a:prstGeom>
        </p:spPr>
      </p:pic>
    </p:spTree>
    <p:extLst>
      <p:ext uri="{BB962C8B-B14F-4D97-AF65-F5344CB8AC3E}">
        <p14:creationId xmlns:p14="http://schemas.microsoft.com/office/powerpoint/2010/main" val="25165048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15857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文本框 5">
            <a:extLst>
              <a:ext uri="{FF2B5EF4-FFF2-40B4-BE49-F238E27FC236}">
                <a16:creationId xmlns:a16="http://schemas.microsoft.com/office/drawing/2014/main" id="{61A99C6D-C4B8-9CD1-8903-E34A6584ED04}"/>
              </a:ext>
            </a:extLst>
          </p:cNvPr>
          <p:cNvSpPr txBox="1"/>
          <p:nvPr/>
        </p:nvSpPr>
        <p:spPr>
          <a:xfrm>
            <a:off x="660400" y="526328"/>
            <a:ext cx="121539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12. 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2—Lasso</a:t>
            </a:r>
            <a:r>
              <a:rPr lang="zh-CN" altLang="en-US"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MultiTaskLasso</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多任务</a:t>
            </a:r>
            <a:r>
              <a:rPr lang="en-US" altLang="zh-CN" b="1" dirty="0">
                <a:solidFill>
                  <a:srgbClr val="268BD2"/>
                </a:solidFill>
                <a:effectLst/>
                <a:latin typeface="Menlo" panose="020B0609030804020204" pitchFamily="49" charset="0"/>
              </a:rPr>
              <a:t>Lasso)</a:t>
            </a:r>
            <a:endParaRPr lang="en-US" altLang="zh-CN"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3" name="文本框 2">
            <a:extLst>
              <a:ext uri="{FF2B5EF4-FFF2-40B4-BE49-F238E27FC236}">
                <a16:creationId xmlns:a16="http://schemas.microsoft.com/office/drawing/2014/main" id="{B5332909-0E9B-0CCC-A53A-0D9094911AE3}"/>
              </a:ext>
            </a:extLst>
          </p:cNvPr>
          <p:cNvSpPr txBox="1"/>
          <p:nvPr/>
        </p:nvSpPr>
        <p:spPr>
          <a:xfrm>
            <a:off x="660400" y="1660934"/>
            <a:ext cx="11785600" cy="30161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zh-CN" altLang="en-US" b="0" dirty="0">
                <a:solidFill>
                  <a:srgbClr val="657B83"/>
                </a:solidFill>
                <a:effectLst/>
                <a:latin typeface="Menlo" panose="020B0609030804020204" pitchFamily="49" charset="0"/>
              </a:rPr>
              <a: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"PatMin"</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"MegUnd"</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"DerImb"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"PisGig"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"PycHel"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"SteOsm"</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"LamSpp"</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"EisArb"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"PteCal"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"MacPyr"</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"mean_rug"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"sd_rug"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"se_rug"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"X_dist"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"date_diff"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"days"</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"MidPt"</a:t>
            </a:r>
            <a:r>
              <a:rPr lang="en-US" altLang="zh-CN" b="0" dirty="0">
                <a:solidFill>
                  <a:srgbClr val="657B83"/>
                </a:solidFill>
                <a:effectLst/>
                <a:latin typeface="Menlo" panose="020B0609030804020204" pitchFamily="49" charset="0"/>
              </a:rPr>
              <a:t>]</a:t>
            </a:r>
          </a:p>
          <a:p>
            <a:r>
              <a:rPr lang="en-US" altLang="zh-CN" dirty="0">
                <a:solidFill>
                  <a:srgbClr val="657B83"/>
                </a:solidFill>
                <a:latin typeface="Menlo" panose="020B0609030804020204" pitchFamily="49" charset="0"/>
              </a:rPr>
              <a:t>Y:</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"DIST"</a:t>
            </a:r>
            <a:r>
              <a:rPr lang="en-US" altLang="zh-CN" b="0" dirty="0">
                <a:solidFill>
                  <a:srgbClr val="657B83"/>
                </a:solidFill>
                <a:effectLst/>
                <a:latin typeface="Menlo" panose="020B0609030804020204" pitchFamily="49" charset="0"/>
              </a:rPr>
              <a:t>]</a:t>
            </a:r>
          </a:p>
          <a:p>
            <a:endParaRPr lang="en-US" altLang="zh-CN" b="0" dirty="0">
              <a:solidFill>
                <a:srgbClr val="657B83"/>
              </a:solidFill>
              <a:effectLst/>
              <a:latin typeface="Menlo" panose="020B0609030804020204" pitchFamily="49" charset="0"/>
            </a:endParaRPr>
          </a:p>
        </p:txBody>
      </p:sp>
      <p:sp>
        <p:nvSpPr>
          <p:cNvPr id="5" name="文本框 4">
            <a:extLst>
              <a:ext uri="{FF2B5EF4-FFF2-40B4-BE49-F238E27FC236}">
                <a16:creationId xmlns:a16="http://schemas.microsoft.com/office/drawing/2014/main" id="{BD03B4A0-8937-985C-3217-D01377AF0A24}"/>
              </a:ext>
            </a:extLst>
          </p:cNvPr>
          <p:cNvSpPr txBox="1"/>
          <p:nvPr/>
        </p:nvSpPr>
        <p:spPr>
          <a:xfrm>
            <a:off x="787400" y="4430828"/>
            <a:ext cx="10693400" cy="27617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657B83"/>
                </a:solidFill>
                <a:latin typeface="Menlo" panose="020B0609030804020204" pitchFamily="49" charset="0"/>
              </a:rPr>
              <a:t>对应回归系数：</a:t>
            </a:r>
            <a:endParaRPr lang="en-US" altLang="zh-CN" b="0" i="0" dirty="0">
              <a:solidFill>
                <a:srgbClr val="657B83"/>
              </a:solidFill>
              <a:effectLst/>
              <a:latin typeface="Menlo" panose="020B0609030804020204" pitchFamily="49" charset="0"/>
            </a:endParaRPr>
          </a:p>
          <a:p>
            <a:r>
              <a:rPr lang="en-US" altLang="zh-CN" b="0" i="0" dirty="0" err="1">
                <a:solidFill>
                  <a:srgbClr val="657B83"/>
                </a:solidFill>
                <a:effectLst/>
                <a:latin typeface="Menlo" panose="020B0609030804020204" pitchFamily="49" charset="0"/>
              </a:rPr>
              <a:t>PatMin</a:t>
            </a:r>
            <a:r>
              <a:rPr lang="en-US" altLang="zh-CN" b="0" i="0" dirty="0">
                <a:solidFill>
                  <a:srgbClr val="657B83"/>
                </a:solidFill>
                <a:effectLst/>
                <a:latin typeface="Menlo" panose="020B0609030804020204" pitchFamily="49" charset="0"/>
              </a:rPr>
              <a:t>:-0.0 MegUnd:0.0 DerImb:0.0 </a:t>
            </a:r>
            <a:r>
              <a:rPr lang="en-US" altLang="zh-CN" b="0" i="0" dirty="0" err="1">
                <a:solidFill>
                  <a:srgbClr val="657B83"/>
                </a:solidFill>
                <a:effectLst/>
                <a:latin typeface="Menlo" panose="020B0609030804020204" pitchFamily="49" charset="0"/>
              </a:rPr>
              <a:t>PisGig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PycHel</a:t>
            </a:r>
            <a:r>
              <a:rPr lang="en-US" altLang="zh-CN" b="0" i="0" dirty="0">
                <a:solidFill>
                  <a:srgbClr val="657B83"/>
                </a:solidFill>
                <a:effectLst/>
                <a:latin typeface="Menlo" panose="020B0609030804020204" pitchFamily="49" charset="0"/>
              </a:rPr>
              <a:t>:-0.0 SteOsm:0.0 LamSpp:0.0 MacJuv:0.0 LamJuv:0.0 EisArb:0.0 PteCal:0.0 MacPyr:0.0 </a:t>
            </a:r>
            <a:r>
              <a:rPr lang="en-US" altLang="zh-CN" b="0" i="0" dirty="0" err="1">
                <a:solidFill>
                  <a:srgbClr val="657B83"/>
                </a:solidFill>
                <a:effectLst/>
                <a:latin typeface="Menlo" panose="020B0609030804020204" pitchFamily="49" charset="0"/>
              </a:rPr>
              <a:t>mean_rug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sd_rug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se_rug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X_dist</a:t>
            </a:r>
            <a:r>
              <a:rPr lang="en-US" altLang="zh-CN" b="0" i="0" dirty="0">
                <a:solidFill>
                  <a:srgbClr val="657B83"/>
                </a:solidFill>
                <a:effectLst/>
                <a:latin typeface="Menlo" panose="020B0609030804020204" pitchFamily="49" charset="0"/>
              </a:rPr>
              <a:t>:-0.0 date_diff:0.0 days:0.0 </a:t>
            </a:r>
            <a:r>
              <a:rPr lang="en-US" altLang="zh-CN" b="0" i="0" dirty="0">
                <a:solidFill>
                  <a:srgbClr val="FF0000"/>
                </a:solidFill>
                <a:effectLst/>
                <a:latin typeface="Menlo" panose="020B0609030804020204" pitchFamily="49" charset="0"/>
              </a:rPr>
              <a:t>Vel:0.041462483539836045</a:t>
            </a:r>
            <a:r>
              <a:rPr lang="en-US" altLang="zh-CN" b="0" i="0" dirty="0">
                <a:solidFill>
                  <a:srgbClr val="657B83"/>
                </a:solidFill>
                <a:effectLst/>
                <a:latin typeface="Menlo" panose="020B0609030804020204" pitchFamily="49" charset="0"/>
              </a:rPr>
              <a:t> </a:t>
            </a:r>
            <a:r>
              <a:rPr lang="en-US" altLang="zh-CN" b="0" i="0" dirty="0" err="1">
                <a:solidFill>
                  <a:srgbClr val="657B83"/>
                </a:solidFill>
                <a:effectLst/>
                <a:latin typeface="Menlo" panose="020B0609030804020204" pitchFamily="49" charset="0"/>
              </a:rPr>
              <a:t>X_Vel</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MidPt</a:t>
            </a:r>
            <a:r>
              <a:rPr lang="en-US" altLang="zh-CN" b="0" i="0" dirty="0">
                <a:solidFill>
                  <a:srgbClr val="657B83"/>
                </a:solidFill>
                <a:effectLst/>
                <a:latin typeface="Menlo" panose="020B0609030804020204" pitchFamily="49" charset="0"/>
              </a:rPr>
              <a:t>:-0.0</a:t>
            </a:r>
            <a:endParaRPr lang="zh-CN" altLang="en-US" dirty="0"/>
          </a:p>
        </p:txBody>
      </p:sp>
    </p:spTree>
    <p:extLst>
      <p:ext uri="{BB962C8B-B14F-4D97-AF65-F5344CB8AC3E}">
        <p14:creationId xmlns:p14="http://schemas.microsoft.com/office/powerpoint/2010/main" val="24702444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15857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文本框 5">
            <a:extLst>
              <a:ext uri="{FF2B5EF4-FFF2-40B4-BE49-F238E27FC236}">
                <a16:creationId xmlns:a16="http://schemas.microsoft.com/office/drawing/2014/main" id="{61A99C6D-C4B8-9CD1-8903-E34A6584ED04}"/>
              </a:ext>
            </a:extLst>
          </p:cNvPr>
          <p:cNvSpPr txBox="1"/>
          <p:nvPr/>
        </p:nvSpPr>
        <p:spPr>
          <a:xfrm>
            <a:off x="660400" y="526328"/>
            <a:ext cx="121539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13. 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2—Lasso</a:t>
            </a:r>
            <a:r>
              <a:rPr lang="zh-CN" altLang="en-US"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MultiTaskLasso</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多任务</a:t>
            </a:r>
            <a:r>
              <a:rPr lang="en-US" altLang="zh-CN" b="1" dirty="0">
                <a:solidFill>
                  <a:srgbClr val="268BD2"/>
                </a:solidFill>
                <a:effectLst/>
                <a:latin typeface="Menlo" panose="020B0609030804020204" pitchFamily="49" charset="0"/>
              </a:rPr>
              <a:t>Lasso)</a:t>
            </a:r>
            <a:endParaRPr lang="en-US" altLang="zh-CN"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3" name="文本框 2">
            <a:extLst>
              <a:ext uri="{FF2B5EF4-FFF2-40B4-BE49-F238E27FC236}">
                <a16:creationId xmlns:a16="http://schemas.microsoft.com/office/drawing/2014/main" id="{B5332909-0E9B-0CCC-A53A-0D9094911AE3}"/>
              </a:ext>
            </a:extLst>
          </p:cNvPr>
          <p:cNvSpPr txBox="1"/>
          <p:nvPr/>
        </p:nvSpPr>
        <p:spPr>
          <a:xfrm>
            <a:off x="660400" y="1660934"/>
            <a:ext cx="11785600" cy="30161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zh-CN" altLang="en-US" b="0" dirty="0">
                <a:solidFill>
                  <a:srgbClr val="657B83"/>
                </a:solidFill>
                <a:effectLst/>
                <a:latin typeface="Menlo" panose="020B0609030804020204" pitchFamily="49" charset="0"/>
              </a:rPr>
              <a: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"PatMin"</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"MegUnd"</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"DerImb"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"PisGig"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"PycHel"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"SteOsm"</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"LamSpp"</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"EisArb"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"PteCal"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"MacPyr"</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"mean_rug"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"sd_rug"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"se_rug"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"X_dist"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"date_diff"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"days"</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"MidPt"</a:t>
            </a:r>
            <a:r>
              <a:rPr lang="en-US" altLang="zh-CN" b="0" dirty="0">
                <a:solidFill>
                  <a:srgbClr val="657B83"/>
                </a:solidFill>
                <a:effectLst/>
                <a:latin typeface="Menlo" panose="020B0609030804020204" pitchFamily="49" charset="0"/>
              </a:rPr>
              <a:t>]</a:t>
            </a:r>
          </a:p>
          <a:p>
            <a:r>
              <a:rPr lang="en-US" altLang="zh-CN" dirty="0">
                <a:solidFill>
                  <a:srgbClr val="657B83"/>
                </a:solidFill>
                <a:latin typeface="Menlo" panose="020B0609030804020204" pitchFamily="49" charset="0"/>
              </a:rPr>
              <a:t>Y:</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"DIST"</a:t>
            </a:r>
            <a:r>
              <a:rPr lang="en-US" altLang="zh-CN" b="0" dirty="0">
                <a:solidFill>
                  <a:srgbClr val="657B83"/>
                </a:solidFill>
                <a:effectLst/>
                <a:latin typeface="Menlo" panose="020B0609030804020204" pitchFamily="49" charset="0"/>
              </a:rPr>
              <a:t>]</a:t>
            </a:r>
          </a:p>
          <a:p>
            <a:endParaRPr lang="en-US" altLang="zh-CN" b="0" dirty="0">
              <a:solidFill>
                <a:srgbClr val="657B83"/>
              </a:solidFill>
              <a:effectLst/>
              <a:latin typeface="Menlo" panose="020B0609030804020204" pitchFamily="49" charset="0"/>
            </a:endParaRPr>
          </a:p>
        </p:txBody>
      </p:sp>
      <p:sp>
        <p:nvSpPr>
          <p:cNvPr id="5" name="文本框 4">
            <a:extLst>
              <a:ext uri="{FF2B5EF4-FFF2-40B4-BE49-F238E27FC236}">
                <a16:creationId xmlns:a16="http://schemas.microsoft.com/office/drawing/2014/main" id="{BD03B4A0-8937-985C-3217-D01377AF0A24}"/>
              </a:ext>
            </a:extLst>
          </p:cNvPr>
          <p:cNvSpPr txBox="1"/>
          <p:nvPr/>
        </p:nvSpPr>
        <p:spPr>
          <a:xfrm>
            <a:off x="787400" y="4430828"/>
            <a:ext cx="10693400" cy="27617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657B83"/>
                </a:solidFill>
                <a:latin typeface="Menlo" panose="020B0609030804020204" pitchFamily="49" charset="0"/>
              </a:rPr>
              <a:t>对应回归系数：</a:t>
            </a:r>
            <a:endParaRPr lang="en-US" altLang="zh-CN" b="0" i="0" dirty="0">
              <a:solidFill>
                <a:srgbClr val="657B83"/>
              </a:solidFill>
              <a:effectLst/>
              <a:latin typeface="Menlo" panose="020B0609030804020204" pitchFamily="49" charset="0"/>
            </a:endParaRPr>
          </a:p>
          <a:p>
            <a:r>
              <a:rPr lang="en-US" altLang="zh-CN" b="0" i="0" dirty="0" err="1">
                <a:solidFill>
                  <a:srgbClr val="657B83"/>
                </a:solidFill>
                <a:effectLst/>
                <a:latin typeface="Menlo" panose="020B0609030804020204" pitchFamily="49" charset="0"/>
              </a:rPr>
              <a:t>PatMin</a:t>
            </a:r>
            <a:r>
              <a:rPr lang="en-US" altLang="zh-CN" b="0" i="0" dirty="0">
                <a:solidFill>
                  <a:srgbClr val="657B83"/>
                </a:solidFill>
                <a:effectLst/>
                <a:latin typeface="Menlo" panose="020B0609030804020204" pitchFamily="49" charset="0"/>
              </a:rPr>
              <a:t>:-0.0 MegUnd:0.0 DerImb:0.0 </a:t>
            </a:r>
            <a:r>
              <a:rPr lang="en-US" altLang="zh-CN" b="0" i="0" dirty="0" err="1">
                <a:solidFill>
                  <a:srgbClr val="657B83"/>
                </a:solidFill>
                <a:effectLst/>
                <a:latin typeface="Menlo" panose="020B0609030804020204" pitchFamily="49" charset="0"/>
              </a:rPr>
              <a:t>PisGig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PycHel</a:t>
            </a:r>
            <a:r>
              <a:rPr lang="en-US" altLang="zh-CN" b="0" i="0" dirty="0">
                <a:solidFill>
                  <a:srgbClr val="657B83"/>
                </a:solidFill>
                <a:effectLst/>
                <a:latin typeface="Menlo" panose="020B0609030804020204" pitchFamily="49" charset="0"/>
              </a:rPr>
              <a:t>:-0.0 SteOsm:0.0 LamSpp:0.0 MacJuv:0.0 LamJuv:0.0 EisArb:0.0 PteCal:0.0 MacPyr:0.0 </a:t>
            </a:r>
            <a:r>
              <a:rPr lang="en-US" altLang="zh-CN" b="0" i="0" dirty="0" err="1">
                <a:solidFill>
                  <a:srgbClr val="657B83"/>
                </a:solidFill>
                <a:effectLst/>
                <a:latin typeface="Menlo" panose="020B0609030804020204" pitchFamily="49" charset="0"/>
              </a:rPr>
              <a:t>mean_rug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sd_rug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se_rug</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X_dist</a:t>
            </a:r>
            <a:r>
              <a:rPr lang="en-US" altLang="zh-CN" b="0" i="0" dirty="0">
                <a:solidFill>
                  <a:srgbClr val="657B83"/>
                </a:solidFill>
                <a:effectLst/>
                <a:latin typeface="Menlo" panose="020B0609030804020204" pitchFamily="49" charset="0"/>
              </a:rPr>
              <a:t>:-0.0 date_diff:0.0 days:0.0 </a:t>
            </a:r>
            <a:r>
              <a:rPr lang="en-US" altLang="zh-CN" b="0" i="0" dirty="0">
                <a:solidFill>
                  <a:srgbClr val="FF0000"/>
                </a:solidFill>
                <a:effectLst/>
                <a:latin typeface="Menlo" panose="020B0609030804020204" pitchFamily="49" charset="0"/>
              </a:rPr>
              <a:t>Vel:0.041462483539836045</a:t>
            </a:r>
            <a:r>
              <a:rPr lang="en-US" altLang="zh-CN" b="0" i="0" dirty="0">
                <a:solidFill>
                  <a:srgbClr val="657B83"/>
                </a:solidFill>
                <a:effectLst/>
                <a:latin typeface="Menlo" panose="020B0609030804020204" pitchFamily="49" charset="0"/>
              </a:rPr>
              <a:t> </a:t>
            </a:r>
            <a:r>
              <a:rPr lang="en-US" altLang="zh-CN" b="0" i="0" dirty="0" err="1">
                <a:solidFill>
                  <a:srgbClr val="657B83"/>
                </a:solidFill>
                <a:effectLst/>
                <a:latin typeface="Menlo" panose="020B0609030804020204" pitchFamily="49" charset="0"/>
              </a:rPr>
              <a:t>X_Vel</a:t>
            </a:r>
            <a:r>
              <a:rPr lang="en-US" altLang="zh-CN" b="0" i="0" dirty="0">
                <a:solidFill>
                  <a:srgbClr val="657B83"/>
                </a:solidFill>
                <a:effectLst/>
                <a:latin typeface="Menlo" panose="020B0609030804020204" pitchFamily="49" charset="0"/>
              </a:rPr>
              <a:t>:-0.0 </a:t>
            </a:r>
            <a:r>
              <a:rPr lang="en-US" altLang="zh-CN" b="0" i="0" dirty="0" err="1">
                <a:solidFill>
                  <a:srgbClr val="657B83"/>
                </a:solidFill>
                <a:effectLst/>
                <a:latin typeface="Menlo" panose="020B0609030804020204" pitchFamily="49" charset="0"/>
              </a:rPr>
              <a:t>MidPt</a:t>
            </a:r>
            <a:r>
              <a:rPr lang="en-US" altLang="zh-CN" b="0" i="0" dirty="0">
                <a:solidFill>
                  <a:srgbClr val="657B83"/>
                </a:solidFill>
                <a:effectLst/>
                <a:latin typeface="Menlo" panose="020B0609030804020204" pitchFamily="49" charset="0"/>
              </a:rPr>
              <a:t>:-0.0</a:t>
            </a:r>
            <a:endParaRPr lang="zh-CN" altLang="en-US" dirty="0"/>
          </a:p>
        </p:txBody>
      </p:sp>
    </p:spTree>
    <p:extLst>
      <p:ext uri="{BB962C8B-B14F-4D97-AF65-F5344CB8AC3E}">
        <p14:creationId xmlns:p14="http://schemas.microsoft.com/office/powerpoint/2010/main" val="15632609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8" name="文本框 7">
            <a:extLst>
              <a:ext uri="{FF2B5EF4-FFF2-40B4-BE49-F238E27FC236}">
                <a16:creationId xmlns:a16="http://schemas.microsoft.com/office/drawing/2014/main" id="{FCE40E8C-ACA4-7A8D-F052-FDA23199778C}"/>
              </a:ext>
            </a:extLst>
          </p:cNvPr>
          <p:cNvSpPr txBox="1"/>
          <p:nvPr/>
        </p:nvSpPr>
        <p:spPr>
          <a:xfrm>
            <a:off x="660400" y="164021"/>
            <a:ext cx="11366500" cy="8778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14.</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3—</a:t>
            </a:r>
            <a:r>
              <a:rPr lang="zh-CN" altLang="en-US" b="1" dirty="0">
                <a:solidFill>
                  <a:srgbClr val="268BD2"/>
                </a:solidFill>
                <a:effectLst/>
                <a:latin typeface="Menlo" panose="020B0609030804020204" pitchFamily="49" charset="0"/>
              </a:rPr>
              <a:t>弹性网络</a:t>
            </a:r>
            <a:r>
              <a:rPr lang="en-US" altLang="zh-CN" b="1" dirty="0" err="1">
                <a:solidFill>
                  <a:srgbClr val="268BD2"/>
                </a:solidFill>
                <a:effectLst/>
                <a:latin typeface="Menlo" panose="020B0609030804020204" pitchFamily="49" charset="0"/>
              </a:rPr>
              <a:t>ElasticNet</a:t>
            </a:r>
            <a:r>
              <a:rPr lang="en-US" altLang="zh-CN" b="1" dirty="0">
                <a:solidFill>
                  <a:srgbClr val="268BD2"/>
                </a:solidFill>
                <a:effectLst/>
                <a:latin typeface="Menlo" panose="020B0609030804020204" pitchFamily="49" charset="0"/>
              </a:rPr>
              <a:t> </a:t>
            </a:r>
            <a:r>
              <a:rPr lang="zh-CN" altLang="en-US"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MultiTaskElasticNet</a:t>
            </a:r>
            <a:r>
              <a:rPr lang="en-US" altLang="zh-CN" b="1" dirty="0">
                <a:solidFill>
                  <a:srgbClr val="268BD2"/>
                </a:solidFill>
                <a:effectLst/>
                <a:latin typeface="Menlo" panose="020B0609030804020204" pitchFamily="49" charset="0"/>
              </a:rPr>
              <a:t> (</a:t>
            </a:r>
            <a:r>
              <a:rPr lang="zh-CN" altLang="en-US" b="1" dirty="0">
                <a:solidFill>
                  <a:srgbClr val="268BD2"/>
                </a:solidFill>
                <a:effectLst/>
                <a:latin typeface="Menlo" panose="020B0609030804020204" pitchFamily="49" charset="0"/>
              </a:rPr>
              <a:t>多任务弹性网络</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10" name="文本框 9">
            <a:extLst>
              <a:ext uri="{FF2B5EF4-FFF2-40B4-BE49-F238E27FC236}">
                <a16:creationId xmlns:a16="http://schemas.microsoft.com/office/drawing/2014/main" id="{F10D491C-8E65-A829-8AEC-FEB7F9A944BA}"/>
              </a:ext>
            </a:extLst>
          </p:cNvPr>
          <p:cNvSpPr txBox="1"/>
          <p:nvPr/>
        </p:nvSpPr>
        <p:spPr>
          <a:xfrm>
            <a:off x="876300" y="2425692"/>
            <a:ext cx="5156200" cy="643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err="1">
                <a:solidFill>
                  <a:srgbClr val="657B83"/>
                </a:solidFill>
                <a:effectLst/>
                <a:latin typeface="Menlo" panose="020B0609030804020204" pitchFamily="49" charset="0"/>
              </a:rPr>
              <a:t>PatMin</a:t>
            </a:r>
            <a:r>
              <a:rPr lang="en-US" altLang="zh-CN" b="0" i="0" dirty="0">
                <a:solidFill>
                  <a:srgbClr val="657B83"/>
                </a:solidFill>
                <a:effectLst/>
                <a:latin typeface="Menlo" panose="020B0609030804020204" pitchFamily="49" charset="0"/>
              </a:rPr>
              <a:t>:-0.0 </a:t>
            </a:r>
          </a:p>
          <a:p>
            <a:r>
              <a:rPr lang="en-US" altLang="zh-CN" b="0" i="0" dirty="0">
                <a:solidFill>
                  <a:srgbClr val="657B83"/>
                </a:solidFill>
                <a:effectLst/>
                <a:latin typeface="Menlo" panose="020B0609030804020204" pitchFamily="49" charset="0"/>
              </a:rPr>
              <a:t>MegUnd:0.0 </a:t>
            </a:r>
          </a:p>
          <a:p>
            <a:r>
              <a:rPr lang="en-US" altLang="zh-CN" b="0" i="0" dirty="0" err="1">
                <a:solidFill>
                  <a:srgbClr val="657B83"/>
                </a:solidFill>
                <a:effectLst/>
                <a:latin typeface="Menlo" panose="020B0609030804020204" pitchFamily="49" charset="0"/>
              </a:rPr>
              <a:t>DerImb</a:t>
            </a:r>
            <a:r>
              <a:rPr lang="en-US" altLang="zh-CN" b="0" i="0" dirty="0">
                <a:solidFill>
                  <a:srgbClr val="657B83"/>
                </a:solidFill>
                <a:effectLst/>
                <a:latin typeface="Menlo" panose="020B0609030804020204" pitchFamily="49" charset="0"/>
              </a:rPr>
              <a:t>:-0.00924851188688369 </a:t>
            </a:r>
          </a:p>
          <a:p>
            <a:r>
              <a:rPr lang="en-US" altLang="zh-CN" b="0" i="0" dirty="0">
                <a:solidFill>
                  <a:srgbClr val="657B83"/>
                </a:solidFill>
                <a:effectLst/>
                <a:latin typeface="Menlo" panose="020B0609030804020204" pitchFamily="49" charset="0"/>
              </a:rPr>
              <a:t>PisGig:0.0 </a:t>
            </a:r>
          </a:p>
          <a:p>
            <a:r>
              <a:rPr lang="en-US" altLang="zh-CN" b="0" i="0" dirty="0">
                <a:solidFill>
                  <a:srgbClr val="657B83"/>
                </a:solidFill>
                <a:effectLst/>
                <a:latin typeface="Menlo" panose="020B0609030804020204" pitchFamily="49" charset="0"/>
              </a:rPr>
              <a:t>PycHel:0.0 </a:t>
            </a:r>
          </a:p>
          <a:p>
            <a:r>
              <a:rPr lang="en-US" altLang="zh-CN" b="0" i="0" dirty="0">
                <a:solidFill>
                  <a:srgbClr val="657B83"/>
                </a:solidFill>
                <a:effectLst/>
                <a:latin typeface="Menlo" panose="020B0609030804020204" pitchFamily="49" charset="0"/>
              </a:rPr>
              <a:t>SteOsm:0.0 </a:t>
            </a:r>
          </a:p>
          <a:p>
            <a:r>
              <a:rPr lang="en-US" altLang="zh-CN" b="0" i="0" dirty="0" err="1">
                <a:solidFill>
                  <a:srgbClr val="657B83"/>
                </a:solidFill>
                <a:effectLst/>
                <a:latin typeface="Menlo" panose="020B0609030804020204" pitchFamily="49" charset="0"/>
              </a:rPr>
              <a:t>LamSpp</a:t>
            </a:r>
            <a:r>
              <a:rPr lang="en-US" altLang="zh-CN" b="0" i="0" dirty="0">
                <a:solidFill>
                  <a:srgbClr val="657B83"/>
                </a:solidFill>
                <a:effectLst/>
                <a:latin typeface="Menlo" panose="020B0609030804020204" pitchFamily="49" charset="0"/>
              </a:rPr>
              <a:t>:-0.0 </a:t>
            </a:r>
          </a:p>
          <a:p>
            <a:r>
              <a:rPr lang="en-US" altLang="zh-CN" b="0" i="0" dirty="0">
                <a:solidFill>
                  <a:srgbClr val="657B83"/>
                </a:solidFill>
                <a:effectLst/>
                <a:latin typeface="Menlo" panose="020B0609030804020204" pitchFamily="49" charset="0"/>
              </a:rPr>
              <a:t>MacJuv:0.01201016148844581 </a:t>
            </a:r>
          </a:p>
          <a:p>
            <a:r>
              <a:rPr lang="en-US" altLang="zh-CN" b="0" i="0" dirty="0">
                <a:solidFill>
                  <a:srgbClr val="657B83"/>
                </a:solidFill>
                <a:effectLst/>
                <a:latin typeface="Menlo" panose="020B0609030804020204" pitchFamily="49" charset="0"/>
              </a:rPr>
              <a:t>LamJuv:0.04282654975025193</a:t>
            </a:r>
          </a:p>
          <a:p>
            <a:endParaRPr lang="zh-CN" altLang="en-US" dirty="0"/>
          </a:p>
        </p:txBody>
      </p:sp>
      <p:sp>
        <p:nvSpPr>
          <p:cNvPr id="12" name="文本框 11">
            <a:extLst>
              <a:ext uri="{FF2B5EF4-FFF2-40B4-BE49-F238E27FC236}">
                <a16:creationId xmlns:a16="http://schemas.microsoft.com/office/drawing/2014/main" id="{E49D6284-BFED-BEA0-6402-8CD6E1C93F64}"/>
              </a:ext>
            </a:extLst>
          </p:cNvPr>
          <p:cNvSpPr txBox="1"/>
          <p:nvPr/>
        </p:nvSpPr>
        <p:spPr>
          <a:xfrm>
            <a:off x="6502400" y="2425692"/>
            <a:ext cx="6527800" cy="57758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err="1">
                <a:solidFill>
                  <a:srgbClr val="657B83"/>
                </a:solidFill>
                <a:effectLst/>
                <a:latin typeface="Menlo" panose="020B0609030804020204" pitchFamily="49" charset="0"/>
              </a:rPr>
              <a:t>mean_rug</a:t>
            </a:r>
            <a:r>
              <a:rPr lang="en-US" altLang="zh-CN" b="0" i="0" dirty="0">
                <a:solidFill>
                  <a:srgbClr val="657B83"/>
                </a:solidFill>
                <a:effectLst/>
                <a:latin typeface="Menlo" panose="020B0609030804020204" pitchFamily="49" charset="0"/>
              </a:rPr>
              <a:t>:-0.0 </a:t>
            </a:r>
          </a:p>
          <a:p>
            <a:r>
              <a:rPr lang="en-US" altLang="zh-CN" b="0" i="0" dirty="0" err="1">
                <a:solidFill>
                  <a:srgbClr val="657B83"/>
                </a:solidFill>
                <a:effectLst/>
                <a:latin typeface="Menlo" panose="020B0609030804020204" pitchFamily="49" charset="0"/>
              </a:rPr>
              <a:t>sd_rug</a:t>
            </a:r>
            <a:r>
              <a:rPr lang="en-US" altLang="zh-CN" b="0" i="0" dirty="0">
                <a:solidFill>
                  <a:srgbClr val="657B83"/>
                </a:solidFill>
                <a:effectLst/>
                <a:latin typeface="Menlo" panose="020B0609030804020204" pitchFamily="49" charset="0"/>
              </a:rPr>
              <a:t>:-0.002675061151069189 </a:t>
            </a:r>
          </a:p>
          <a:p>
            <a:r>
              <a:rPr lang="en-US" altLang="zh-CN" b="0" i="0" dirty="0" err="1">
                <a:solidFill>
                  <a:srgbClr val="657B83"/>
                </a:solidFill>
                <a:effectLst/>
                <a:latin typeface="Menlo" panose="020B0609030804020204" pitchFamily="49" charset="0"/>
              </a:rPr>
              <a:t>se_rug</a:t>
            </a:r>
            <a:r>
              <a:rPr lang="en-US" altLang="zh-CN" b="0" i="0" dirty="0">
                <a:solidFill>
                  <a:srgbClr val="657B83"/>
                </a:solidFill>
                <a:effectLst/>
                <a:latin typeface="Menlo" panose="020B0609030804020204" pitchFamily="49" charset="0"/>
              </a:rPr>
              <a:t>:-0.00032089434655666114 </a:t>
            </a:r>
          </a:p>
          <a:p>
            <a:r>
              <a:rPr lang="en-US" altLang="zh-CN" b="0" i="0" dirty="0" err="1">
                <a:solidFill>
                  <a:srgbClr val="657B83"/>
                </a:solidFill>
                <a:effectLst/>
                <a:latin typeface="Menlo" panose="020B0609030804020204" pitchFamily="49" charset="0"/>
              </a:rPr>
              <a:t>X_dist</a:t>
            </a:r>
            <a:r>
              <a:rPr lang="en-US" altLang="zh-CN" b="0" i="0" dirty="0">
                <a:solidFill>
                  <a:srgbClr val="657B83"/>
                </a:solidFill>
                <a:effectLst/>
                <a:latin typeface="Menlo" panose="020B0609030804020204" pitchFamily="49" charset="0"/>
              </a:rPr>
              <a:t>:-0.0 </a:t>
            </a:r>
          </a:p>
          <a:p>
            <a:r>
              <a:rPr lang="en-US" altLang="zh-CN" b="0" i="0" dirty="0">
                <a:solidFill>
                  <a:srgbClr val="657B83"/>
                </a:solidFill>
                <a:effectLst/>
                <a:latin typeface="Menlo" panose="020B0609030804020204" pitchFamily="49" charset="0"/>
              </a:rPr>
              <a:t>date_diff:0.10896653698450141 </a:t>
            </a:r>
          </a:p>
          <a:p>
            <a:r>
              <a:rPr lang="en-US" altLang="zh-CN" b="0" i="0" dirty="0">
                <a:solidFill>
                  <a:srgbClr val="657B83"/>
                </a:solidFill>
                <a:effectLst/>
                <a:latin typeface="Menlo" panose="020B0609030804020204" pitchFamily="49" charset="0"/>
              </a:rPr>
              <a:t>days:0.09625325850901247 </a:t>
            </a:r>
          </a:p>
          <a:p>
            <a:r>
              <a:rPr lang="en-US" altLang="zh-CN" b="0" i="0" dirty="0">
                <a:solidFill>
                  <a:srgbClr val="FF0000"/>
                </a:solidFill>
                <a:effectLst/>
                <a:latin typeface="Menlo" panose="020B0609030804020204" pitchFamily="49" charset="0"/>
              </a:rPr>
              <a:t>Vel:0.9132481901517199 </a:t>
            </a:r>
          </a:p>
          <a:p>
            <a:r>
              <a:rPr lang="en-US" altLang="zh-CN" b="0" i="0" dirty="0">
                <a:solidFill>
                  <a:srgbClr val="657B83"/>
                </a:solidFill>
                <a:effectLst/>
                <a:latin typeface="Menlo" panose="020B0609030804020204" pitchFamily="49" charset="0"/>
              </a:rPr>
              <a:t>X_Vel:0.0006789043008156008 </a:t>
            </a:r>
          </a:p>
          <a:p>
            <a:r>
              <a:rPr lang="en-US" altLang="zh-CN" b="0" i="0" dirty="0">
                <a:solidFill>
                  <a:srgbClr val="657B83"/>
                </a:solidFill>
                <a:effectLst/>
                <a:latin typeface="Menlo" panose="020B0609030804020204" pitchFamily="49" charset="0"/>
              </a:rPr>
              <a:t>MidPt:2.063713881993624e-05</a:t>
            </a:r>
            <a:endParaRPr lang="zh-CN" altLang="en-US" dirty="0"/>
          </a:p>
        </p:txBody>
      </p:sp>
    </p:spTree>
    <p:extLst>
      <p:ext uri="{BB962C8B-B14F-4D97-AF65-F5344CB8AC3E}">
        <p14:creationId xmlns:p14="http://schemas.microsoft.com/office/powerpoint/2010/main" val="1062428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12" name="文本框 11">
            <a:extLst>
              <a:ext uri="{FF2B5EF4-FFF2-40B4-BE49-F238E27FC236}">
                <a16:creationId xmlns:a16="http://schemas.microsoft.com/office/drawing/2014/main" id="{9B5AF5C8-1A20-16BE-2DBF-89AFCAB03AE0}"/>
              </a:ext>
            </a:extLst>
          </p:cNvPr>
          <p:cNvSpPr txBox="1"/>
          <p:nvPr/>
        </p:nvSpPr>
        <p:spPr>
          <a:xfrm>
            <a:off x="571500" y="446053"/>
            <a:ext cx="124333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15.</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5—</a:t>
            </a:r>
            <a:r>
              <a:rPr lang="zh-CN" altLang="en-US" b="1" dirty="0">
                <a:solidFill>
                  <a:srgbClr val="268BD2"/>
                </a:solidFill>
                <a:effectLst/>
                <a:latin typeface="Menlo" panose="020B0609030804020204" pitchFamily="49" charset="0"/>
              </a:rPr>
              <a:t>贝叶斯回归</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贝叶斯岭回归、自动关联判定</a:t>
            </a:r>
            <a:r>
              <a:rPr lang="en-US" altLang="zh-CN" b="1" dirty="0">
                <a:solidFill>
                  <a:srgbClr val="268BD2"/>
                </a:solidFill>
                <a:effectLst/>
                <a:latin typeface="Menlo" panose="020B0609030804020204" pitchFamily="49" charset="0"/>
              </a:rPr>
              <a:t>-ARD)</a:t>
            </a:r>
            <a:endParaRPr lang="en-US" altLang="zh-CN" b="0" dirty="0">
              <a:solidFill>
                <a:srgbClr val="657B83"/>
              </a:solidFill>
              <a:effectLst/>
              <a:latin typeface="Menlo" panose="020B0609030804020204" pitchFamily="49" charset="0"/>
            </a:endParaRPr>
          </a:p>
        </p:txBody>
      </p:sp>
      <p:sp>
        <p:nvSpPr>
          <p:cNvPr id="14" name="文本框 13">
            <a:extLst>
              <a:ext uri="{FF2B5EF4-FFF2-40B4-BE49-F238E27FC236}">
                <a16:creationId xmlns:a16="http://schemas.microsoft.com/office/drawing/2014/main" id="{E91CE32B-640A-8BF0-8DFD-DFECFF5AF3C9}"/>
              </a:ext>
            </a:extLst>
          </p:cNvPr>
          <p:cNvSpPr txBox="1"/>
          <p:nvPr/>
        </p:nvSpPr>
        <p:spPr>
          <a:xfrm>
            <a:off x="660400" y="1566647"/>
            <a:ext cx="10642600" cy="12864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'C': 0.2, 'epsilon': 0.01, 'loss': '</a:t>
            </a:r>
            <a:r>
              <a:rPr lang="en-US" altLang="zh-CN" b="0" i="0" dirty="0" err="1">
                <a:solidFill>
                  <a:srgbClr val="657B83"/>
                </a:solidFill>
                <a:effectLst/>
                <a:latin typeface="Menlo" panose="020B0609030804020204" pitchFamily="49" charset="0"/>
              </a:rPr>
              <a:t>squared_epsilon_insensitive</a:t>
            </a:r>
            <a:r>
              <a:rPr lang="en-US" altLang="zh-CN" b="0" i="0" dirty="0">
                <a:solidFill>
                  <a:srgbClr val="657B83"/>
                </a:solidFill>
                <a:effectLst/>
                <a:latin typeface="Menlo" panose="020B0609030804020204" pitchFamily="49" charset="0"/>
              </a:rPr>
              <a:t>', '</a:t>
            </a:r>
            <a:r>
              <a:rPr lang="en-US" altLang="zh-CN" b="0" i="0" dirty="0" err="1">
                <a:solidFill>
                  <a:srgbClr val="657B83"/>
                </a:solidFill>
                <a:effectLst/>
                <a:latin typeface="Menlo" panose="020B0609030804020204" pitchFamily="49" charset="0"/>
              </a:rPr>
              <a:t>max_iter</a:t>
            </a:r>
            <a:r>
              <a:rPr lang="en-US" altLang="zh-CN" b="0" i="0" dirty="0">
                <a:solidFill>
                  <a:srgbClr val="657B83"/>
                </a:solidFill>
                <a:effectLst/>
                <a:latin typeface="Menlo" panose="020B0609030804020204" pitchFamily="49" charset="0"/>
              </a:rPr>
              <a:t>': 80000, '</a:t>
            </a:r>
            <a:r>
              <a:rPr lang="en-US" altLang="zh-CN" b="0" i="0" dirty="0" err="1">
                <a:solidFill>
                  <a:srgbClr val="657B83"/>
                </a:solidFill>
                <a:effectLst/>
                <a:latin typeface="Menlo" panose="020B0609030804020204" pitchFamily="49" charset="0"/>
              </a:rPr>
              <a:t>tol</a:t>
            </a:r>
            <a:r>
              <a:rPr lang="en-US" altLang="zh-CN" b="0" i="0" dirty="0">
                <a:solidFill>
                  <a:srgbClr val="657B83"/>
                </a:solidFill>
                <a:effectLst/>
                <a:latin typeface="Menlo" panose="020B0609030804020204" pitchFamily="49" charset="0"/>
              </a:rPr>
              <a:t>': 0.01} 0.8770152648592223</a:t>
            </a:r>
            <a:endParaRPr lang="zh-CN" altLang="en-US" dirty="0"/>
          </a:p>
        </p:txBody>
      </p:sp>
      <p:pic>
        <p:nvPicPr>
          <p:cNvPr id="16" name="图片 15">
            <a:extLst>
              <a:ext uri="{FF2B5EF4-FFF2-40B4-BE49-F238E27FC236}">
                <a16:creationId xmlns:a16="http://schemas.microsoft.com/office/drawing/2014/main" id="{082F94CB-5B46-2C5E-A006-B16554ACB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3081689"/>
            <a:ext cx="7353300" cy="5557074"/>
          </a:xfrm>
          <a:prstGeom prst="rect">
            <a:avLst/>
          </a:prstGeom>
        </p:spPr>
      </p:pic>
      <p:sp>
        <p:nvSpPr>
          <p:cNvPr id="3" name="文本框 2">
            <a:extLst>
              <a:ext uri="{FF2B5EF4-FFF2-40B4-BE49-F238E27FC236}">
                <a16:creationId xmlns:a16="http://schemas.microsoft.com/office/drawing/2014/main" id="{A63F888C-A549-5AF2-5662-3029FDAE39BD}"/>
              </a:ext>
            </a:extLst>
          </p:cNvPr>
          <p:cNvSpPr txBox="1"/>
          <p:nvPr/>
        </p:nvSpPr>
        <p:spPr>
          <a:xfrm>
            <a:off x="9461500" y="3574070"/>
            <a:ext cx="65024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en-US" altLang="zh-CN" dirty="0">
                <a:solidFill>
                  <a:srgbClr val="657B83"/>
                </a:solidFill>
                <a:latin typeface="Menlo" panose="020B0609030804020204" pitchFamily="49" charset="0"/>
              </a:rPr>
              <a:t>: </a:t>
            </a:r>
            <a:r>
              <a:rPr lang="en-US" altLang="zh-CN" b="0" dirty="0">
                <a:solidFill>
                  <a:srgbClr val="2AA198"/>
                </a:solidFill>
                <a:effectLst/>
                <a:latin typeface="Menlo" panose="020B0609030804020204" pitchFamily="49" charset="0"/>
              </a:rPr>
              <a:t>"Vel"</a:t>
            </a:r>
            <a:endParaRPr lang="en-US" altLang="zh-CN" b="0" dirty="0">
              <a:solidFill>
                <a:srgbClr val="657B83"/>
              </a:solidFill>
              <a:effectLst/>
              <a:latin typeface="Menlo" panose="020B0609030804020204" pitchFamily="49" charset="0"/>
            </a:endParaRPr>
          </a:p>
          <a:p>
            <a:r>
              <a:rPr lang="en-US" altLang="zh-CN" dirty="0">
                <a:solidFill>
                  <a:srgbClr val="657B83"/>
                </a:solidFill>
                <a:latin typeface="Menlo" panose="020B0609030804020204" pitchFamily="49" charset="0"/>
              </a:rPr>
              <a:t>Y: </a:t>
            </a:r>
            <a:r>
              <a:rPr lang="en-US" altLang="zh-CN" dirty="0">
                <a:solidFill>
                  <a:srgbClr val="2AA198"/>
                </a:solidFill>
                <a:latin typeface="Menlo" panose="020B0609030804020204" pitchFamily="49" charset="0"/>
              </a:rPr>
              <a:t>”DIST”</a:t>
            </a:r>
          </a:p>
          <a:p>
            <a:r>
              <a:rPr lang="en-US" altLang="zh-CN" b="0" dirty="0">
                <a:solidFill>
                  <a:srgbClr val="2AA198"/>
                </a:solidFill>
                <a:effectLst/>
                <a:latin typeface="Menlo" panose="020B0609030804020204" pitchFamily="49" charset="0"/>
              </a:rPr>
              <a:t>SITE</a:t>
            </a:r>
            <a:r>
              <a:rPr lang="en-US" altLang="zh-CN" b="0" dirty="0">
                <a:solidFill>
                  <a:srgbClr val="657B83"/>
                </a:solidFill>
                <a:effectLst/>
                <a:latin typeface="Menlo" panose="020B0609030804020204" pitchFamily="49" charset="0"/>
              </a:rPr>
              <a:t> </a:t>
            </a:r>
            <a:r>
              <a:rPr lang="en-US" altLang="zh-CN" b="0" dirty="0">
                <a:solidFill>
                  <a:srgbClr val="859900"/>
                </a:solidFill>
                <a:effectLst/>
                <a:latin typeface="Menlo" panose="020B0609030804020204" pitchFamily="49" charset="0"/>
              </a:rPr>
              <a:t>==</a:t>
            </a:r>
            <a:r>
              <a:rPr lang="en-US" altLang="zh-CN" b="0" dirty="0">
                <a:solidFill>
                  <a:srgbClr val="657B83"/>
                </a:solidFill>
                <a:effectLst/>
                <a:latin typeface="Menlo" panose="020B0609030804020204" pitchFamily="49" charset="0"/>
              </a:rPr>
              <a:t> </a:t>
            </a:r>
            <a:r>
              <a:rPr lang="en-US" altLang="zh-CN" b="0" dirty="0">
                <a:solidFill>
                  <a:srgbClr val="2AA198"/>
                </a:solidFill>
                <a:effectLst/>
                <a:latin typeface="Menlo" panose="020B0609030804020204" pitchFamily="49" charset="0"/>
              </a:rPr>
              <a:t>East Dutch</a:t>
            </a:r>
            <a:endParaRPr lang="en-US" altLang="zh-CN" b="0" dirty="0">
              <a:solidFill>
                <a:srgbClr val="657B83"/>
              </a:solidFill>
              <a:effectLst/>
              <a:latin typeface="Menlo" panose="020B0609030804020204" pitchFamily="49" charset="0"/>
            </a:endParaRPr>
          </a:p>
        </p:txBody>
      </p:sp>
    </p:spTree>
    <p:extLst>
      <p:ext uri="{BB962C8B-B14F-4D97-AF65-F5344CB8AC3E}">
        <p14:creationId xmlns:p14="http://schemas.microsoft.com/office/powerpoint/2010/main" val="3576117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C231314-E68C-E249-15F8-A4E3DC5862A3}"/>
              </a:ext>
            </a:extLst>
          </p:cNvPr>
          <p:cNvSpPr txBox="1"/>
          <p:nvPr/>
        </p:nvSpPr>
        <p:spPr>
          <a:xfrm>
            <a:off x="660400" y="449937"/>
            <a:ext cx="112141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16.</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统计建模和计量经济学工具包</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Statsmodels</a:t>
            </a:r>
            <a:r>
              <a:rPr lang="en-US" altLang="zh-CN" b="1" dirty="0">
                <a:solidFill>
                  <a:srgbClr val="268BD2"/>
                </a:solidFill>
                <a:effectLst/>
                <a:latin typeface="Menlo" panose="020B0609030804020204" pitchFamily="49" charset="0"/>
              </a:rPr>
              <a:t>)</a:t>
            </a:r>
            <a:endParaRPr lang="en-US" altLang="zh-CN" b="0" dirty="0">
              <a:solidFill>
                <a:srgbClr val="657B83"/>
              </a:solidFill>
              <a:effectLst/>
              <a:latin typeface="Menlo" panose="020B0609030804020204" pitchFamily="49" charset="0"/>
            </a:endParaRPr>
          </a:p>
        </p:txBody>
      </p:sp>
      <p:sp>
        <p:nvSpPr>
          <p:cNvPr id="7" name="Shape 28">
            <a:extLst>
              <a:ext uri="{FF2B5EF4-FFF2-40B4-BE49-F238E27FC236}">
                <a16:creationId xmlns:a16="http://schemas.microsoft.com/office/drawing/2014/main" id="{DF421D81-AF9C-0849-C9F3-A07166E32F9F}"/>
              </a:ext>
            </a:extLst>
          </p:cNvPr>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pic>
        <p:nvPicPr>
          <p:cNvPr id="9" name="图片 8">
            <a:extLst>
              <a:ext uri="{FF2B5EF4-FFF2-40B4-BE49-F238E27FC236}">
                <a16:creationId xmlns:a16="http://schemas.microsoft.com/office/drawing/2014/main" id="{17752E10-B34F-4074-718A-2DD0D976E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758950"/>
            <a:ext cx="7162800" cy="5422900"/>
          </a:xfrm>
          <a:prstGeom prst="rect">
            <a:avLst/>
          </a:prstGeom>
        </p:spPr>
      </p:pic>
      <p:pic>
        <p:nvPicPr>
          <p:cNvPr id="11" name="图片 10">
            <a:extLst>
              <a:ext uri="{FF2B5EF4-FFF2-40B4-BE49-F238E27FC236}">
                <a16:creationId xmlns:a16="http://schemas.microsoft.com/office/drawing/2014/main" id="{D86579E8-2050-A84A-86A4-33E30C91B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00" y="1602438"/>
            <a:ext cx="6134100" cy="4826000"/>
          </a:xfrm>
          <a:prstGeom prst="rect">
            <a:avLst/>
          </a:prstGeom>
        </p:spPr>
      </p:pic>
      <p:sp>
        <p:nvSpPr>
          <p:cNvPr id="12" name="文本框 11">
            <a:extLst>
              <a:ext uri="{FF2B5EF4-FFF2-40B4-BE49-F238E27FC236}">
                <a16:creationId xmlns:a16="http://schemas.microsoft.com/office/drawing/2014/main" id="{9D388263-A098-8541-9EE9-5444D4B22844}"/>
              </a:ext>
            </a:extLst>
          </p:cNvPr>
          <p:cNvSpPr txBox="1"/>
          <p:nvPr/>
        </p:nvSpPr>
        <p:spPr>
          <a:xfrm>
            <a:off x="8483600" y="6952888"/>
            <a:ext cx="65024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en-US" altLang="zh-CN" dirty="0">
                <a:solidFill>
                  <a:srgbClr val="657B83"/>
                </a:solidFill>
                <a:latin typeface="Menlo" panose="020B0609030804020204" pitchFamily="49" charset="0"/>
              </a:rPr>
              <a:t>: </a:t>
            </a:r>
            <a:r>
              <a:rPr lang="en-US" altLang="zh-CN" b="0" dirty="0">
                <a:solidFill>
                  <a:srgbClr val="2AA198"/>
                </a:solidFill>
                <a:effectLst/>
                <a:latin typeface="Menlo" panose="020B0609030804020204" pitchFamily="49" charset="0"/>
              </a:rPr>
              <a:t>"Vel"</a:t>
            </a:r>
            <a:endParaRPr lang="en-US" altLang="zh-CN" b="0" dirty="0">
              <a:solidFill>
                <a:srgbClr val="657B83"/>
              </a:solidFill>
              <a:effectLst/>
              <a:latin typeface="Menlo" panose="020B0609030804020204" pitchFamily="49" charset="0"/>
            </a:endParaRPr>
          </a:p>
          <a:p>
            <a:r>
              <a:rPr lang="en-US" altLang="zh-CN" dirty="0">
                <a:solidFill>
                  <a:srgbClr val="657B83"/>
                </a:solidFill>
                <a:latin typeface="Menlo" panose="020B0609030804020204" pitchFamily="49" charset="0"/>
              </a:rPr>
              <a:t>Y: </a:t>
            </a:r>
            <a:r>
              <a:rPr lang="en-US" altLang="zh-CN" dirty="0">
                <a:solidFill>
                  <a:srgbClr val="2AA198"/>
                </a:solidFill>
                <a:latin typeface="Menlo" panose="020B0609030804020204" pitchFamily="49" charset="0"/>
              </a:rPr>
              <a:t>”DIST”</a:t>
            </a:r>
          </a:p>
          <a:p>
            <a:r>
              <a:rPr lang="en-US" altLang="zh-CN" b="0" dirty="0">
                <a:solidFill>
                  <a:srgbClr val="2AA198"/>
                </a:solidFill>
                <a:effectLst/>
                <a:latin typeface="Menlo" panose="020B0609030804020204" pitchFamily="49" charset="0"/>
              </a:rPr>
              <a:t>SITE</a:t>
            </a:r>
            <a:r>
              <a:rPr lang="en-US" altLang="zh-CN" b="0" dirty="0">
                <a:solidFill>
                  <a:srgbClr val="657B83"/>
                </a:solidFill>
                <a:effectLst/>
                <a:latin typeface="Menlo" panose="020B0609030804020204" pitchFamily="49" charset="0"/>
              </a:rPr>
              <a:t> </a:t>
            </a:r>
            <a:r>
              <a:rPr lang="en-US" altLang="zh-CN" b="0" dirty="0">
                <a:solidFill>
                  <a:srgbClr val="859900"/>
                </a:solidFill>
                <a:effectLst/>
                <a:latin typeface="Menlo" panose="020B0609030804020204" pitchFamily="49" charset="0"/>
              </a:rPr>
              <a:t>==</a:t>
            </a:r>
            <a:r>
              <a:rPr lang="en-US" altLang="zh-CN" b="0" dirty="0">
                <a:solidFill>
                  <a:srgbClr val="657B83"/>
                </a:solidFill>
                <a:effectLst/>
                <a:latin typeface="Menlo" panose="020B0609030804020204" pitchFamily="49" charset="0"/>
              </a:rPr>
              <a:t> </a:t>
            </a:r>
            <a:r>
              <a:rPr lang="en-US" altLang="zh-CN" b="0" dirty="0">
                <a:solidFill>
                  <a:srgbClr val="2AA198"/>
                </a:solidFill>
                <a:effectLst/>
                <a:latin typeface="Menlo" panose="020B0609030804020204" pitchFamily="49" charset="0"/>
              </a:rPr>
              <a:t>East Dutch</a:t>
            </a:r>
            <a:endParaRPr lang="en-US" altLang="zh-CN" b="0" dirty="0">
              <a:solidFill>
                <a:srgbClr val="657B83"/>
              </a:solidFill>
              <a:effectLst/>
              <a:latin typeface="Menlo" panose="020B0609030804020204" pitchFamily="49" charset="0"/>
            </a:endParaRPr>
          </a:p>
        </p:txBody>
      </p:sp>
    </p:spTree>
    <p:extLst>
      <p:ext uri="{BB962C8B-B14F-4D97-AF65-F5344CB8AC3E}">
        <p14:creationId xmlns:p14="http://schemas.microsoft.com/office/powerpoint/2010/main" val="12579965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7" name="文本框 6">
            <a:extLst>
              <a:ext uri="{FF2B5EF4-FFF2-40B4-BE49-F238E27FC236}">
                <a16:creationId xmlns:a16="http://schemas.microsoft.com/office/drawing/2014/main" id="{160782BB-84F9-49BA-A4CF-94C4128E952F}"/>
              </a:ext>
            </a:extLst>
          </p:cNvPr>
          <p:cNvSpPr txBox="1"/>
          <p:nvPr/>
        </p:nvSpPr>
        <p:spPr>
          <a:xfrm>
            <a:off x="660400" y="406576"/>
            <a:ext cx="12788901"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17.</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9—</a:t>
            </a:r>
            <a:r>
              <a:rPr lang="zh-CN" altLang="en-US" b="1" dirty="0">
                <a:solidFill>
                  <a:srgbClr val="268BD2"/>
                </a:solidFill>
                <a:effectLst/>
                <a:latin typeface="Menlo" panose="020B0609030804020204" pitchFamily="49" charset="0"/>
              </a:rPr>
              <a:t>鲁棒回归：离群</a:t>
            </a:r>
            <a:r>
              <a:rPr lang="en-US" altLang="zh-CN" b="1" dirty="0">
                <a:solidFill>
                  <a:srgbClr val="268BD2"/>
                </a:solidFill>
                <a:effectLst/>
                <a:latin typeface="Menlo" panose="020B0609030804020204" pitchFamily="49" charset="0"/>
              </a:rPr>
              <a:t>(outliers) </a:t>
            </a:r>
            <a:r>
              <a:rPr lang="zh-CN" altLang="en-US" b="1" dirty="0">
                <a:solidFill>
                  <a:srgbClr val="268BD2"/>
                </a:solidFill>
                <a:effectLst/>
                <a:latin typeface="Menlo" panose="020B0609030804020204" pitchFamily="49" charset="0"/>
              </a:rPr>
              <a:t>与模型错误、多项式回归</a:t>
            </a:r>
            <a:endParaRPr lang="zh-CN" altLang="en-US" b="0" dirty="0">
              <a:solidFill>
                <a:srgbClr val="657B83"/>
              </a:solidFill>
              <a:effectLst/>
              <a:latin typeface="Menlo" panose="020B0609030804020204" pitchFamily="49" charset="0"/>
            </a:endParaRPr>
          </a:p>
        </p:txBody>
      </p:sp>
      <p:pic>
        <p:nvPicPr>
          <p:cNvPr id="9" name="图片 8" descr="图表, 散点图&#10;&#10;描述已自动生成">
            <a:extLst>
              <a:ext uri="{FF2B5EF4-FFF2-40B4-BE49-F238E27FC236}">
                <a16:creationId xmlns:a16="http://schemas.microsoft.com/office/drawing/2014/main" id="{627341CB-D4A0-FE63-10C7-34E9DFF28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746250"/>
            <a:ext cx="8471505" cy="6789662"/>
          </a:xfrm>
          <a:prstGeom prst="rect">
            <a:avLst/>
          </a:prstGeom>
        </p:spPr>
      </p:pic>
      <p:sp>
        <p:nvSpPr>
          <p:cNvPr id="2" name="文本框 1">
            <a:extLst>
              <a:ext uri="{FF2B5EF4-FFF2-40B4-BE49-F238E27FC236}">
                <a16:creationId xmlns:a16="http://schemas.microsoft.com/office/drawing/2014/main" id="{B7710560-1E0A-D46D-8E22-E596C81F5500}"/>
              </a:ext>
            </a:extLst>
          </p:cNvPr>
          <p:cNvSpPr txBox="1"/>
          <p:nvPr/>
        </p:nvSpPr>
        <p:spPr>
          <a:xfrm>
            <a:off x="9461500" y="3574070"/>
            <a:ext cx="65024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en-US" altLang="zh-CN" dirty="0">
                <a:solidFill>
                  <a:srgbClr val="657B83"/>
                </a:solidFill>
                <a:latin typeface="Menlo" panose="020B0609030804020204" pitchFamily="49" charset="0"/>
              </a:rPr>
              <a:t>: </a:t>
            </a:r>
            <a:r>
              <a:rPr lang="en-US" altLang="zh-CN" b="0" dirty="0">
                <a:solidFill>
                  <a:srgbClr val="2AA198"/>
                </a:solidFill>
                <a:effectLst/>
                <a:latin typeface="Menlo" panose="020B0609030804020204" pitchFamily="49" charset="0"/>
              </a:rPr>
              <a:t>"Vel"</a:t>
            </a:r>
            <a:endParaRPr lang="en-US" altLang="zh-CN" b="0" dirty="0">
              <a:solidFill>
                <a:srgbClr val="657B83"/>
              </a:solidFill>
              <a:effectLst/>
              <a:latin typeface="Menlo" panose="020B0609030804020204" pitchFamily="49" charset="0"/>
            </a:endParaRPr>
          </a:p>
          <a:p>
            <a:r>
              <a:rPr lang="en-US" altLang="zh-CN" dirty="0">
                <a:solidFill>
                  <a:srgbClr val="657B83"/>
                </a:solidFill>
                <a:latin typeface="Menlo" panose="020B0609030804020204" pitchFamily="49" charset="0"/>
              </a:rPr>
              <a:t>Y: </a:t>
            </a:r>
            <a:r>
              <a:rPr lang="en-US" altLang="zh-CN" dirty="0">
                <a:solidFill>
                  <a:srgbClr val="2AA198"/>
                </a:solidFill>
                <a:latin typeface="Menlo" panose="020B0609030804020204" pitchFamily="49" charset="0"/>
              </a:rPr>
              <a:t>”DIST”</a:t>
            </a:r>
          </a:p>
          <a:p>
            <a:r>
              <a:rPr lang="en-US" altLang="zh-CN" b="0" dirty="0">
                <a:solidFill>
                  <a:srgbClr val="2AA198"/>
                </a:solidFill>
                <a:effectLst/>
                <a:latin typeface="Menlo" panose="020B0609030804020204" pitchFamily="49" charset="0"/>
              </a:rPr>
              <a:t>SITE</a:t>
            </a:r>
            <a:r>
              <a:rPr lang="en-US" altLang="zh-CN" b="0" dirty="0">
                <a:solidFill>
                  <a:srgbClr val="657B83"/>
                </a:solidFill>
                <a:effectLst/>
                <a:latin typeface="Menlo" panose="020B0609030804020204" pitchFamily="49" charset="0"/>
              </a:rPr>
              <a:t> </a:t>
            </a:r>
            <a:r>
              <a:rPr lang="en-US" altLang="zh-CN" b="0" dirty="0">
                <a:solidFill>
                  <a:srgbClr val="859900"/>
                </a:solidFill>
                <a:effectLst/>
                <a:latin typeface="Menlo" panose="020B0609030804020204" pitchFamily="49" charset="0"/>
              </a:rPr>
              <a:t>==</a:t>
            </a:r>
            <a:r>
              <a:rPr lang="en-US" altLang="zh-CN" b="0" dirty="0">
                <a:solidFill>
                  <a:srgbClr val="657B83"/>
                </a:solidFill>
                <a:effectLst/>
                <a:latin typeface="Menlo" panose="020B0609030804020204" pitchFamily="49" charset="0"/>
              </a:rPr>
              <a:t> </a:t>
            </a:r>
            <a:r>
              <a:rPr lang="en-US" altLang="zh-CN" b="0" dirty="0">
                <a:solidFill>
                  <a:srgbClr val="2AA198"/>
                </a:solidFill>
                <a:effectLst/>
                <a:latin typeface="Menlo" panose="020B0609030804020204" pitchFamily="49" charset="0"/>
              </a:rPr>
              <a:t>East Dutch</a:t>
            </a:r>
            <a:endParaRPr lang="en-US" altLang="zh-CN" b="0" dirty="0">
              <a:solidFill>
                <a:srgbClr val="657B83"/>
              </a:solidFill>
              <a:effectLst/>
              <a:latin typeface="Menlo" panose="020B0609030804020204" pitchFamily="49" charset="0"/>
            </a:endParaRPr>
          </a:p>
        </p:txBody>
      </p:sp>
    </p:spTree>
    <p:extLst>
      <p:ext uri="{BB962C8B-B14F-4D97-AF65-F5344CB8AC3E}">
        <p14:creationId xmlns:p14="http://schemas.microsoft.com/office/powerpoint/2010/main" val="2644856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文本框 5">
            <a:extLst>
              <a:ext uri="{FF2B5EF4-FFF2-40B4-BE49-F238E27FC236}">
                <a16:creationId xmlns:a16="http://schemas.microsoft.com/office/drawing/2014/main" id="{461AC063-3ECC-B31B-4173-304F648051FE}"/>
              </a:ext>
            </a:extLst>
          </p:cNvPr>
          <p:cNvSpPr txBox="1"/>
          <p:nvPr/>
        </p:nvSpPr>
        <p:spPr>
          <a:xfrm>
            <a:off x="660400" y="450098"/>
            <a:ext cx="104648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18.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8—</a:t>
            </a:r>
            <a:r>
              <a:rPr lang="zh-CN" altLang="en-US" b="1" dirty="0">
                <a:solidFill>
                  <a:srgbClr val="268BD2"/>
                </a:solidFill>
                <a:effectLst/>
                <a:latin typeface="Menlo" panose="020B0609030804020204" pitchFamily="49" charset="0"/>
              </a:rPr>
              <a:t>感知机、被动感知算法</a:t>
            </a:r>
            <a:endParaRPr lang="zh-CN" altLang="en-US" b="0" dirty="0">
              <a:solidFill>
                <a:srgbClr val="657B83"/>
              </a:solidFill>
              <a:effectLst/>
              <a:latin typeface="Menlo" panose="020B0609030804020204" pitchFamily="49" charset="0"/>
            </a:endParaRPr>
          </a:p>
        </p:txBody>
      </p:sp>
      <p:pic>
        <p:nvPicPr>
          <p:cNvPr id="9" name="图片 8" descr="图表, 折线图&#10;&#10;描述已自动生成">
            <a:extLst>
              <a:ext uri="{FF2B5EF4-FFF2-40B4-BE49-F238E27FC236}">
                <a16:creationId xmlns:a16="http://schemas.microsoft.com/office/drawing/2014/main" id="{F42D09C2-B928-C304-9F33-766A650F0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3359149"/>
            <a:ext cx="7734300" cy="5727065"/>
          </a:xfrm>
          <a:prstGeom prst="rect">
            <a:avLst/>
          </a:prstGeom>
        </p:spPr>
      </p:pic>
      <p:sp>
        <p:nvSpPr>
          <p:cNvPr id="3" name="文本框 2">
            <a:extLst>
              <a:ext uri="{FF2B5EF4-FFF2-40B4-BE49-F238E27FC236}">
                <a16:creationId xmlns:a16="http://schemas.microsoft.com/office/drawing/2014/main" id="{B3C198B3-47DD-2FC7-10C3-F87F4876E98E}"/>
              </a:ext>
            </a:extLst>
          </p:cNvPr>
          <p:cNvSpPr txBox="1"/>
          <p:nvPr/>
        </p:nvSpPr>
        <p:spPr>
          <a:xfrm>
            <a:off x="482600" y="1377307"/>
            <a:ext cx="11684000" cy="30161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en-US" altLang="zh-CN" b="0" dirty="0">
                <a:solidFill>
                  <a:srgbClr val="2AA198"/>
                </a:solidFill>
                <a:effectLst/>
                <a:latin typeface="Menlo" panose="020B0609030804020204" pitchFamily="49" charset="0"/>
              </a:rPr>
              <a:t>"PatMin"</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"MegUnd"</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"DerImb"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"PisGig"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"PycHel"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"SteOsm"</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"LamSpp"</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"EisArb"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"PteCal"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"MacPyr"</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"mean_rug"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"sd_rug"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"se_rug"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"X_dist"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"date_diff"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"days"</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"MidPt"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"DIST"</a:t>
            </a:r>
            <a:r>
              <a:rPr lang="en-US" altLang="zh-CN" b="0" dirty="0">
                <a:solidFill>
                  <a:srgbClr val="657B83"/>
                </a:solidFill>
                <a:effectLst/>
                <a:latin typeface="Menlo" panose="020B0609030804020204" pitchFamily="49" charset="0"/>
              </a:rPr>
              <a:t>]</a:t>
            </a:r>
          </a:p>
          <a:p>
            <a:r>
              <a:rPr lang="en-US" altLang="zh-CN" dirty="0">
                <a:solidFill>
                  <a:srgbClr val="657B83"/>
                </a:solidFill>
                <a:latin typeface="Menlo" panose="020B0609030804020204" pitchFamily="49" charset="0"/>
              </a:rPr>
              <a:t>Y=</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'SITE'</a:t>
            </a:r>
            <a:r>
              <a:rPr lang="en-US" altLang="zh-CN" b="0" dirty="0">
                <a:solidFill>
                  <a:srgbClr val="657B83"/>
                </a:solidFill>
                <a:effectLst/>
                <a:latin typeface="Menlo" panose="020B0609030804020204" pitchFamily="49" charset="0"/>
              </a:rPr>
              <a:t>]</a:t>
            </a:r>
          </a:p>
          <a:p>
            <a:endParaRPr lang="en-US" altLang="zh-CN" b="0" dirty="0">
              <a:solidFill>
                <a:srgbClr val="657B83"/>
              </a:solidFill>
              <a:effectLst/>
              <a:latin typeface="Menlo" panose="020B0609030804020204" pitchFamily="49" charset="0"/>
            </a:endParaRPr>
          </a:p>
        </p:txBody>
      </p:sp>
    </p:spTree>
    <p:extLst>
      <p:ext uri="{BB962C8B-B14F-4D97-AF65-F5344CB8AC3E}">
        <p14:creationId xmlns:p14="http://schemas.microsoft.com/office/powerpoint/2010/main" val="35460438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3" name="文本框 2">
            <a:extLst>
              <a:ext uri="{FF2B5EF4-FFF2-40B4-BE49-F238E27FC236}">
                <a16:creationId xmlns:a16="http://schemas.microsoft.com/office/drawing/2014/main" id="{A33C9CEC-1FAF-5583-EB10-7011DECB6D82}"/>
              </a:ext>
            </a:extLst>
          </p:cNvPr>
          <p:cNvSpPr txBox="1"/>
          <p:nvPr/>
        </p:nvSpPr>
        <p:spPr>
          <a:xfrm>
            <a:off x="660400" y="386531"/>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19.</a:t>
            </a:r>
            <a:r>
              <a:rPr lang="zh-CN" altLang="en-US"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PyTorch</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机器学习</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pic>
        <p:nvPicPr>
          <p:cNvPr id="5" name="图片 4">
            <a:extLst>
              <a:ext uri="{FF2B5EF4-FFF2-40B4-BE49-F238E27FC236}">
                <a16:creationId xmlns:a16="http://schemas.microsoft.com/office/drawing/2014/main" id="{2F19CEB8-C093-223B-66CD-684DD0201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62789"/>
            <a:ext cx="6769100" cy="5159780"/>
          </a:xfrm>
          <a:prstGeom prst="rect">
            <a:avLst/>
          </a:prstGeom>
        </p:spPr>
      </p:pic>
      <p:sp>
        <p:nvSpPr>
          <p:cNvPr id="6" name="文本框 5">
            <a:extLst>
              <a:ext uri="{FF2B5EF4-FFF2-40B4-BE49-F238E27FC236}">
                <a16:creationId xmlns:a16="http://schemas.microsoft.com/office/drawing/2014/main" id="{A7AC4E93-8A37-4AA2-687D-4DD4539E06E4}"/>
              </a:ext>
            </a:extLst>
          </p:cNvPr>
          <p:cNvSpPr txBox="1"/>
          <p:nvPr/>
        </p:nvSpPr>
        <p:spPr>
          <a:xfrm>
            <a:off x="596900" y="1234406"/>
            <a:ext cx="12407900" cy="43442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t>通过</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"PatMin"</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"MegUnd"</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"DerImb"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"PisGig"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"PycHel"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"SteOsm"</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"LamSpp"</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"EisArb"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"PteCal"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"MacPyr"</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"mean_rug"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"sd_rug"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"se_rug"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"X_dist"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"date_diff"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"days"</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"MidPt"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"DIST"</a:t>
            </a:r>
            <a:r>
              <a:rPr lang="en-US" altLang="zh-CN" b="0" dirty="0">
                <a:solidFill>
                  <a:srgbClr val="657B83"/>
                </a:solidFill>
                <a:effectLst/>
                <a:latin typeface="Menlo" panose="020B0609030804020204" pitchFamily="49" charset="0"/>
              </a:rPr>
              <a:t>]</a:t>
            </a:r>
          </a:p>
          <a:p>
            <a:r>
              <a:rPr lang="zh-CN" altLang="en-US" b="1" dirty="0">
                <a:solidFill>
                  <a:srgbClr val="657B83"/>
                </a:solidFill>
                <a:latin typeface="Menlo" panose="020B0609030804020204" pitchFamily="49" charset="0"/>
              </a:rPr>
              <a:t>使用简单全连接层模型，对</a:t>
            </a:r>
            <a:r>
              <a:rPr lang="en-US" altLang="zh-CN" b="1" dirty="0">
                <a:solidFill>
                  <a:srgbClr val="657B83"/>
                </a:solidFill>
                <a:effectLst/>
                <a:latin typeface="Menlo" panose="020B0609030804020204" pitchFamily="49" charset="0"/>
              </a:rPr>
              <a:t>[‘SITE’]</a:t>
            </a:r>
            <a:r>
              <a:rPr lang="zh-CN" altLang="en-US" b="1" dirty="0">
                <a:solidFill>
                  <a:srgbClr val="657B83"/>
                </a:solidFill>
                <a:effectLst/>
                <a:latin typeface="Menlo" panose="020B0609030804020204" pitchFamily="49" charset="0"/>
              </a:rPr>
              <a:t>进行分类</a:t>
            </a:r>
            <a:endParaRPr lang="en-US" altLang="zh-CN" b="1" dirty="0">
              <a:solidFill>
                <a:srgbClr val="657B83"/>
              </a:solidFill>
              <a:effectLst/>
              <a:latin typeface="Menlo" panose="020B0609030804020204" pitchFamily="49" charset="0"/>
            </a:endParaRPr>
          </a:p>
          <a:p>
            <a:r>
              <a:rPr lang="zh-CN" altLang="en-US" b="0" dirty="0">
                <a:solidFill>
                  <a:srgbClr val="657B83"/>
                </a:solidFill>
                <a:effectLst/>
                <a:latin typeface="Menlo" panose="020B0609030804020204" pitchFamily="49" charset="0"/>
              </a:rPr>
              <a:t>输入：</a:t>
            </a:r>
            <a:r>
              <a:rPr lang="en-US" altLang="zh-CN" b="0" dirty="0">
                <a:solidFill>
                  <a:srgbClr val="657B83"/>
                </a:solidFill>
                <a:effectLst/>
                <a:latin typeface="Menlo" panose="020B0609030804020204" pitchFamily="49" charset="0"/>
              </a:rPr>
              <a:t>[</a:t>
            </a:r>
            <a:r>
              <a:rPr lang="en-US" altLang="zh-CN" b="0" dirty="0" err="1">
                <a:solidFill>
                  <a:srgbClr val="657B83"/>
                </a:solidFill>
                <a:effectLst/>
                <a:latin typeface="Menlo" panose="020B0609030804020204" pitchFamily="49" charset="0"/>
              </a:rPr>
              <a:t>batch_size,feature</a:t>
            </a:r>
            <a:r>
              <a:rPr lang="en-US" altLang="zh-CN" b="0" dirty="0">
                <a:solidFill>
                  <a:srgbClr val="657B83"/>
                </a:solidFill>
                <a:effectLst/>
                <a:latin typeface="Menlo" panose="020B0609030804020204" pitchFamily="49" charset="0"/>
              </a:rPr>
              <a:t>]</a:t>
            </a:r>
          </a:p>
          <a:p>
            <a:r>
              <a:rPr lang="zh-CN" altLang="en-US" dirty="0">
                <a:solidFill>
                  <a:srgbClr val="657B83"/>
                </a:solidFill>
                <a:latin typeface="Menlo" panose="020B0609030804020204" pitchFamily="49" charset="0"/>
              </a:rPr>
              <a:t>输出：</a:t>
            </a:r>
            <a:r>
              <a:rPr lang="en-US" altLang="zh-CN" dirty="0">
                <a:solidFill>
                  <a:srgbClr val="657B83"/>
                </a:solidFill>
                <a:latin typeface="Menlo" panose="020B0609030804020204" pitchFamily="49" charset="0"/>
              </a:rPr>
              <a:t>[</a:t>
            </a:r>
            <a:r>
              <a:rPr lang="en-US" altLang="zh-CN" dirty="0" err="1">
                <a:solidFill>
                  <a:srgbClr val="657B83"/>
                </a:solidFill>
                <a:latin typeface="Menlo" panose="020B0609030804020204" pitchFamily="49" charset="0"/>
              </a:rPr>
              <a:t>batch_size,num_classes</a:t>
            </a:r>
            <a:r>
              <a:rPr lang="en-US" altLang="zh-CN" dirty="0">
                <a:solidFill>
                  <a:srgbClr val="657B83"/>
                </a:solidFill>
                <a:latin typeface="Menlo" panose="020B0609030804020204" pitchFamily="49" charset="0"/>
              </a:rPr>
              <a:t>]</a:t>
            </a:r>
            <a:endParaRPr lang="en-US" altLang="zh-CN" b="0" dirty="0">
              <a:solidFill>
                <a:srgbClr val="657B83"/>
              </a:solidFill>
              <a:effectLst/>
              <a:latin typeface="Menlo" panose="020B0609030804020204" pitchFamily="49" charset="0"/>
            </a:endParaRPr>
          </a:p>
          <a:p>
            <a:endParaRPr lang="zh-CN" altLang="en-US" dirty="0"/>
          </a:p>
        </p:txBody>
      </p:sp>
      <p:pic>
        <p:nvPicPr>
          <p:cNvPr id="8" name="图片 7">
            <a:extLst>
              <a:ext uri="{FF2B5EF4-FFF2-40B4-BE49-F238E27FC236}">
                <a16:creationId xmlns:a16="http://schemas.microsoft.com/office/drawing/2014/main" id="{EE92B5C6-4693-4065-0CDA-D239DF019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5166394"/>
            <a:ext cx="4838700" cy="3352800"/>
          </a:xfrm>
          <a:prstGeom prst="rect">
            <a:avLst/>
          </a:prstGeom>
        </p:spPr>
      </p:pic>
    </p:spTree>
    <p:extLst>
      <p:ext uri="{BB962C8B-B14F-4D97-AF65-F5344CB8AC3E}">
        <p14:creationId xmlns:p14="http://schemas.microsoft.com/office/powerpoint/2010/main" val="100442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732945"/>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3" name="文本框 2">
            <a:extLst>
              <a:ext uri="{FF2B5EF4-FFF2-40B4-BE49-F238E27FC236}">
                <a16:creationId xmlns:a16="http://schemas.microsoft.com/office/drawing/2014/main" id="{EACEED50-53DB-0AE3-5CCA-DD7D0AC8755E}"/>
              </a:ext>
            </a:extLst>
          </p:cNvPr>
          <p:cNvSpPr txBox="1"/>
          <p:nvPr/>
        </p:nvSpPr>
        <p:spPr>
          <a:xfrm>
            <a:off x="660400" y="542949"/>
            <a:ext cx="102489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20</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a:t>
            </a:r>
            <a:r>
              <a:rPr lang="en-US" altLang="zh-CN" b="1" dirty="0" err="1">
                <a:solidFill>
                  <a:srgbClr val="268BD2"/>
                </a:solidFill>
                <a:effectLst/>
                <a:latin typeface="Menlo" panose="020B0609030804020204" pitchFamily="49" charset="0"/>
              </a:rPr>
              <a:t>tensorflow</a:t>
            </a:r>
            <a:r>
              <a:rPr lang="en-US" altLang="zh-CN" b="1" dirty="0">
                <a:solidFill>
                  <a:srgbClr val="268BD2"/>
                </a:solidFill>
                <a:effectLst/>
                <a:latin typeface="Menlo" panose="020B0609030804020204" pitchFamily="49" charset="0"/>
              </a:rPr>
              <a:t> (</a:t>
            </a:r>
            <a:r>
              <a:rPr lang="zh-CN" altLang="en-US" b="1" dirty="0">
                <a:solidFill>
                  <a:srgbClr val="268BD2"/>
                </a:solidFill>
                <a:effectLst/>
                <a:latin typeface="Menlo" panose="020B0609030804020204" pitchFamily="49" charset="0"/>
              </a:rPr>
              <a:t>人工智能学习系统</a:t>
            </a:r>
            <a:r>
              <a:rPr lang="en-US" altLang="zh-CN" b="1" dirty="0">
                <a:solidFill>
                  <a:srgbClr val="268BD2"/>
                </a:solidFill>
                <a:effectLst/>
                <a:latin typeface="Menlo" panose="020B0609030804020204" pitchFamily="49" charset="0"/>
              </a:rPr>
              <a:t>)</a:t>
            </a:r>
          </a:p>
          <a:p>
            <a:r>
              <a:rPr lang="en-US" altLang="zh-CN" b="1" dirty="0">
                <a:solidFill>
                  <a:srgbClr val="268BD2"/>
                </a:solidFill>
                <a:latin typeface="Menlo" panose="020B0609030804020204" pitchFamily="49" charset="0"/>
              </a:rPr>
              <a:t>21.</a:t>
            </a:r>
            <a:r>
              <a:rPr lang="zh-CN" altLang="en-US" b="1" dirty="0">
                <a:solidFill>
                  <a:srgbClr val="268BD2"/>
                </a:solidFill>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关于时间日期的操作</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5" name="文本框 4">
            <a:extLst>
              <a:ext uri="{FF2B5EF4-FFF2-40B4-BE49-F238E27FC236}">
                <a16:creationId xmlns:a16="http://schemas.microsoft.com/office/drawing/2014/main" id="{5037A72D-4ADF-3313-3246-43C49D404D76}"/>
              </a:ext>
            </a:extLst>
          </p:cNvPr>
          <p:cNvSpPr txBox="1"/>
          <p:nvPr/>
        </p:nvSpPr>
        <p:spPr>
          <a:xfrm>
            <a:off x="660400" y="2103345"/>
            <a:ext cx="6502400" cy="11366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i="0" dirty="0">
                <a:solidFill>
                  <a:srgbClr val="657B83"/>
                </a:solidFill>
                <a:effectLst/>
                <a:latin typeface="Menlo" panose="020B0609030804020204" pitchFamily="49" charset="0"/>
              </a:rPr>
              <a:t>简单全连接层模型</a:t>
            </a:r>
            <a:endParaRPr lang="en-US" altLang="zh-CN" b="1" i="0" dirty="0">
              <a:solidFill>
                <a:srgbClr val="657B83"/>
              </a:solidFill>
              <a:effectLst/>
              <a:latin typeface="Menlo" panose="020B0609030804020204" pitchFamily="49" charset="0"/>
            </a:endParaRPr>
          </a:p>
          <a:p>
            <a:r>
              <a:rPr lang="zh-CN" altLang="en-US" b="1" i="0" dirty="0">
                <a:solidFill>
                  <a:srgbClr val="657B83"/>
                </a:solidFill>
                <a:effectLst/>
                <a:latin typeface="Menlo" panose="020B0609030804020204" pitchFamily="49" charset="0"/>
              </a:rPr>
              <a:t>训练：</a:t>
            </a:r>
            <a:r>
              <a:rPr lang="en-US" altLang="zh-CN" b="0" i="0" dirty="0">
                <a:solidFill>
                  <a:srgbClr val="657B83"/>
                </a:solidFill>
                <a:effectLst/>
                <a:latin typeface="Menlo" panose="020B0609030804020204" pitchFamily="49" charset="0"/>
              </a:rPr>
              <a:t>Time span: 0:03:22.056039</a:t>
            </a:r>
            <a:endParaRPr lang="zh-CN" altLang="en-US" dirty="0"/>
          </a:p>
        </p:txBody>
      </p:sp>
      <p:pic>
        <p:nvPicPr>
          <p:cNvPr id="7" name="图片 6" descr="图表, 折线图&#10;&#10;描述已自动生成">
            <a:extLst>
              <a:ext uri="{FF2B5EF4-FFF2-40B4-BE49-F238E27FC236}">
                <a16:creationId xmlns:a16="http://schemas.microsoft.com/office/drawing/2014/main" id="{BF7E643E-CDC8-3FAA-DF48-ACEF9E403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3740150"/>
            <a:ext cx="5410200" cy="4152900"/>
          </a:xfrm>
          <a:prstGeom prst="rect">
            <a:avLst/>
          </a:prstGeom>
        </p:spPr>
      </p:pic>
      <p:pic>
        <p:nvPicPr>
          <p:cNvPr id="9" name="图片 8" descr="图表, 箱线图&#10;&#10;描述已自动生成">
            <a:extLst>
              <a:ext uri="{FF2B5EF4-FFF2-40B4-BE49-F238E27FC236}">
                <a16:creationId xmlns:a16="http://schemas.microsoft.com/office/drawing/2014/main" id="{BCE030A6-B729-79EF-F610-6E119E2DF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0" y="3740150"/>
            <a:ext cx="5334000" cy="4152900"/>
          </a:xfrm>
          <a:prstGeom prst="rect">
            <a:avLst/>
          </a:prstGeom>
        </p:spPr>
      </p:pic>
    </p:spTree>
    <p:extLst>
      <p:ext uri="{BB962C8B-B14F-4D97-AF65-F5344CB8AC3E}">
        <p14:creationId xmlns:p14="http://schemas.microsoft.com/office/powerpoint/2010/main" val="36481606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
          <p:cNvSpPr/>
          <p:nvPr/>
        </p:nvSpPr>
        <p:spPr>
          <a:xfrm>
            <a:off x="5969000" y="2717800"/>
            <a:ext cx="63500" cy="35560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Shape 139"/>
          <p:cNvSpPr>
            <a:spLocks noGrp="1"/>
          </p:cNvSpPr>
          <p:nvPr>
            <p:ph type="title"/>
          </p:nvPr>
        </p:nvSpPr>
        <p:spPr>
          <a:xfrm>
            <a:off x="660400" y="2717800"/>
            <a:ext cx="4699000" cy="3556000"/>
          </a:xfrm>
          <a:prstGeom prst="rect">
            <a:avLst/>
          </a:prstGeom>
        </p:spPr>
        <p:txBody>
          <a:bodyPr/>
          <a:lstStyle/>
          <a:p>
            <a:pPr lvl="0" algn="r">
              <a:defRPr sz="1800" b="0" cap="none">
                <a:solidFill>
                  <a:srgbClr val="000000"/>
                </a:solidFill>
              </a:defRPr>
            </a:pPr>
            <a:r>
              <a:rPr sz="26000" b="1" cap="all" dirty="0">
                <a:solidFill>
                  <a:srgbClr val="6F5F5C"/>
                </a:solidFill>
              </a:rPr>
              <a:t>0</a:t>
            </a:r>
            <a:r>
              <a:rPr lang="en-US" altLang="zh-CN" sz="26000" b="1" cap="all" dirty="0">
                <a:solidFill>
                  <a:srgbClr val="6F5F5C"/>
                </a:solidFill>
              </a:rPr>
              <a:t>1</a:t>
            </a:r>
            <a:endParaRPr sz="26000" b="1" cap="all" dirty="0">
              <a:solidFill>
                <a:srgbClr val="6F5F5C"/>
              </a:solidFill>
            </a:endParaRPr>
          </a:p>
        </p:txBody>
      </p:sp>
      <p:sp>
        <p:nvSpPr>
          <p:cNvPr id="7" name="Shape 140"/>
          <p:cNvSpPr>
            <a:spLocks noGrp="1"/>
          </p:cNvSpPr>
          <p:nvPr>
            <p:ph type="body" idx="1"/>
          </p:nvPr>
        </p:nvSpPr>
        <p:spPr>
          <a:xfrm>
            <a:off x="6756400" y="2717800"/>
            <a:ext cx="5029200" cy="3556000"/>
          </a:xfrm>
          <a:prstGeom prst="rect">
            <a:avLst/>
          </a:prstGeom>
        </p:spPr>
        <p:txBody>
          <a:bodyPr anchor="ctr" anchorCtr="0"/>
          <a:lstStyle/>
          <a:p>
            <a:pPr lvl="0" algn="l">
              <a:defRPr sz="1800">
                <a:solidFill>
                  <a:srgbClr val="000000"/>
                </a:solidFill>
              </a:defRPr>
            </a:pPr>
            <a:r>
              <a:rPr lang="en-US" altLang="zh-CN" sz="8000" b="1" cap="none" dirty="0" err="1">
                <a:solidFill>
                  <a:srgbClr val="000000"/>
                </a:solidFill>
                <a:latin typeface="+mn-lt"/>
              </a:rPr>
              <a:t>NMDS_coordinates.csv</a:t>
            </a:r>
            <a:endParaRPr lang="zh-CN" altLang="en-US" sz="8000" b="1" cap="none" dirty="0">
              <a:solidFill>
                <a:srgbClr val="000000"/>
              </a:solidFill>
              <a:latin typeface="+mn-lt"/>
            </a:endParaRPr>
          </a:p>
        </p:txBody>
      </p:sp>
    </p:spTree>
    <p:extLst>
      <p:ext uri="{BB962C8B-B14F-4D97-AF65-F5344CB8AC3E}">
        <p14:creationId xmlns:p14="http://schemas.microsoft.com/office/powerpoint/2010/main" val="5955494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22.</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a:t>
            </a:r>
            <a:r>
              <a:rPr lang="en-US" altLang="zh-CN" b="1" dirty="0" err="1">
                <a:solidFill>
                  <a:srgbClr val="268BD2"/>
                </a:solidFill>
                <a:effectLst/>
                <a:latin typeface="Menlo" panose="020B0609030804020204" pitchFamily="49" charset="0"/>
              </a:rPr>
              <a:t>keras</a:t>
            </a:r>
            <a:r>
              <a:rPr lang="zh-CN" altLang="en-US" b="1" dirty="0">
                <a:solidFill>
                  <a:srgbClr val="268BD2"/>
                </a:solidFill>
                <a:effectLst/>
                <a:latin typeface="Menlo" panose="020B0609030804020204" pitchFamily="49" charset="0"/>
              </a:rPr>
              <a:t>等</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神经网络</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pic>
        <p:nvPicPr>
          <p:cNvPr id="6" name="图片 5" descr="表格&#10;&#10;描述已自动生成">
            <a:extLst>
              <a:ext uri="{FF2B5EF4-FFF2-40B4-BE49-F238E27FC236}">
                <a16:creationId xmlns:a16="http://schemas.microsoft.com/office/drawing/2014/main" id="{9062D5B3-8763-86BB-2BDF-FCACC9EBF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012450"/>
            <a:ext cx="6286500" cy="6781800"/>
          </a:xfrm>
          <a:prstGeom prst="rect">
            <a:avLst/>
          </a:prstGeom>
        </p:spPr>
      </p:pic>
      <p:sp>
        <p:nvSpPr>
          <p:cNvPr id="8" name="文本框 7">
            <a:extLst>
              <a:ext uri="{FF2B5EF4-FFF2-40B4-BE49-F238E27FC236}">
                <a16:creationId xmlns:a16="http://schemas.microsoft.com/office/drawing/2014/main" id="{19A429B8-7C89-2E97-D19F-8DB9B2CFFC32}"/>
              </a:ext>
            </a:extLst>
          </p:cNvPr>
          <p:cNvSpPr txBox="1"/>
          <p:nvPr/>
        </p:nvSpPr>
        <p:spPr>
          <a:xfrm>
            <a:off x="660400" y="1538538"/>
            <a:ext cx="65024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t>卷积模型</a:t>
            </a:r>
          </a:p>
        </p:txBody>
      </p:sp>
      <p:pic>
        <p:nvPicPr>
          <p:cNvPr id="10" name="图片 9">
            <a:extLst>
              <a:ext uri="{FF2B5EF4-FFF2-40B4-BE49-F238E27FC236}">
                <a16:creationId xmlns:a16="http://schemas.microsoft.com/office/drawing/2014/main" id="{34D50846-B8B9-7B13-44B2-C063E3275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0" y="1196306"/>
            <a:ext cx="5181600" cy="4152900"/>
          </a:xfrm>
          <a:prstGeom prst="rect">
            <a:avLst/>
          </a:prstGeom>
        </p:spPr>
      </p:pic>
      <p:pic>
        <p:nvPicPr>
          <p:cNvPr id="12" name="图片 11">
            <a:extLst>
              <a:ext uri="{FF2B5EF4-FFF2-40B4-BE49-F238E27FC236}">
                <a16:creationId xmlns:a16="http://schemas.microsoft.com/office/drawing/2014/main" id="{C28E1C6C-3DF9-E79F-1149-C87FA757F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00" y="5403350"/>
            <a:ext cx="5181600" cy="4152900"/>
          </a:xfrm>
          <a:prstGeom prst="rect">
            <a:avLst/>
          </a:prstGeom>
        </p:spPr>
      </p:pic>
    </p:spTree>
    <p:extLst>
      <p:ext uri="{BB962C8B-B14F-4D97-AF65-F5344CB8AC3E}">
        <p14:creationId xmlns:p14="http://schemas.microsoft.com/office/powerpoint/2010/main" val="1510484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8">
            <a:extLst>
              <a:ext uri="{FF2B5EF4-FFF2-40B4-BE49-F238E27FC236}">
                <a16:creationId xmlns:a16="http://schemas.microsoft.com/office/drawing/2014/main" id="{5644A35B-F6BF-1A75-55D3-343684C76C32}"/>
              </a:ext>
            </a:extLst>
          </p:cNvPr>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8" name="文本框 7">
            <a:extLst>
              <a:ext uri="{FF2B5EF4-FFF2-40B4-BE49-F238E27FC236}">
                <a16:creationId xmlns:a16="http://schemas.microsoft.com/office/drawing/2014/main" id="{23350D94-F7B5-8DE9-BBBE-BEC495624AA6}"/>
              </a:ext>
            </a:extLst>
          </p:cNvPr>
          <p:cNvSpPr txBox="1"/>
          <p:nvPr/>
        </p:nvSpPr>
        <p:spPr>
          <a:xfrm>
            <a:off x="660400" y="424631"/>
            <a:ext cx="106680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23</a:t>
            </a:r>
            <a:r>
              <a:rPr lang="en-US" altLang="zh-CN" b="1" dirty="0">
                <a:solidFill>
                  <a:srgbClr val="268BD2"/>
                </a:solidFill>
                <a:effectLst/>
                <a:latin typeface="Menlo" panose="020B0609030804020204" pitchFamily="49" charset="0"/>
              </a:rPr>
              <a:t>. Python</a:t>
            </a:r>
            <a:r>
              <a:rPr lang="zh-CN" altLang="en-US" b="1" dirty="0">
                <a:solidFill>
                  <a:srgbClr val="268BD2"/>
                </a:solidFill>
                <a:effectLst/>
                <a:latin typeface="Menlo" panose="020B0609030804020204" pitchFamily="49" charset="0"/>
              </a:rPr>
              <a:t>主成分分析、因子分析、关联规则分析 </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apriori</a:t>
            </a:r>
            <a:r>
              <a:rPr lang="en-US" altLang="zh-CN" b="1" dirty="0">
                <a:solidFill>
                  <a:srgbClr val="268BD2"/>
                </a:solidFill>
                <a:effectLst/>
                <a:latin typeface="Menlo" panose="020B0609030804020204" pitchFamily="49" charset="0"/>
              </a:rPr>
              <a:t>) </a:t>
            </a:r>
            <a:endParaRPr lang="en-US" altLang="zh-CN"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pic>
        <p:nvPicPr>
          <p:cNvPr id="10" name="图片 9">
            <a:extLst>
              <a:ext uri="{FF2B5EF4-FFF2-40B4-BE49-F238E27FC236}">
                <a16:creationId xmlns:a16="http://schemas.microsoft.com/office/drawing/2014/main" id="{2411358E-A6CB-8C51-CAA1-2781BAF74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027" y="3168650"/>
            <a:ext cx="8180745" cy="6160319"/>
          </a:xfrm>
          <a:prstGeom prst="rect">
            <a:avLst/>
          </a:prstGeom>
        </p:spPr>
      </p:pic>
      <p:sp>
        <p:nvSpPr>
          <p:cNvPr id="12" name="文本框 11">
            <a:extLst>
              <a:ext uri="{FF2B5EF4-FFF2-40B4-BE49-F238E27FC236}">
                <a16:creationId xmlns:a16="http://schemas.microsoft.com/office/drawing/2014/main" id="{A4AC44CC-5E48-15A3-E831-18FB5070359A}"/>
              </a:ext>
            </a:extLst>
          </p:cNvPr>
          <p:cNvSpPr txBox="1"/>
          <p:nvPr/>
        </p:nvSpPr>
        <p:spPr>
          <a:xfrm>
            <a:off x="831850" y="1302715"/>
            <a:ext cx="11830050" cy="1690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a:solidFill>
                  <a:srgbClr val="657B83"/>
                </a:solidFill>
                <a:effectLst/>
                <a:latin typeface="Menlo" panose="020B0609030804020204" pitchFamily="49" charset="0"/>
              </a:rPr>
              <a:t>X</a:t>
            </a:r>
            <a:r>
              <a:rPr lang="zh-CN" altLang="en-US" b="0" dirty="0">
                <a:solidFill>
                  <a:srgbClr val="657B83"/>
                </a:solidFill>
                <a:effectLst/>
                <a:latin typeface="Menlo" panose="020B0609030804020204" pitchFamily="49" charset="0"/>
              </a:rPr>
              <a:t> </a:t>
            </a:r>
            <a:r>
              <a:rPr lang="en-US" altLang="zh-CN" b="0" dirty="0">
                <a:solidFill>
                  <a:srgbClr val="657B83"/>
                </a:solidFill>
                <a:effectLst/>
                <a:latin typeface="Menlo" panose="020B0609030804020204" pitchFamily="49" charset="0"/>
              </a:rPr>
              <a:t>=</a:t>
            </a:r>
            <a:r>
              <a:rPr lang="zh-CN" altLang="en-US" b="0" dirty="0">
                <a:solidFill>
                  <a:srgbClr val="657B83"/>
                </a:solidFill>
                <a:effectLst/>
                <a:latin typeface="Menlo" panose="020B0609030804020204" pitchFamily="49" charset="0"/>
              </a:rPr>
              <a:t> </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"PatMin"</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"MegUnd"</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"DerImb"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"PisGig"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"PycHel"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"SteOsm"</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"LamSpp"</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"EisArb"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"PteCal"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"MacPyr"</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"mean_rug"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"sd_rug"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"se_rug"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"X_dist"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"date_diff"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"days"</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"MidPt"</a:t>
            </a:r>
            <a:r>
              <a:rPr lang="en-US" altLang="zh-CN" b="0" dirty="0">
                <a:solidFill>
                  <a:srgbClr val="657B83"/>
                </a:solidFill>
                <a:effectLst/>
                <a:latin typeface="Menlo" panose="020B0609030804020204" pitchFamily="49" charset="0"/>
              </a:rPr>
              <a:t>]</a:t>
            </a:r>
          </a:p>
        </p:txBody>
      </p:sp>
    </p:spTree>
    <p:extLst>
      <p:ext uri="{BB962C8B-B14F-4D97-AF65-F5344CB8AC3E}">
        <p14:creationId xmlns:p14="http://schemas.microsoft.com/office/powerpoint/2010/main" val="208201818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16840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24. </a:t>
            </a:r>
            <a:r>
              <a:rPr lang="zh-CN" altLang="en-US" b="1" dirty="0">
                <a:solidFill>
                  <a:srgbClr val="268BD2"/>
                </a:solidFill>
                <a:effectLst/>
                <a:latin typeface="Menlo" panose="020B0609030804020204" pitchFamily="49" charset="0"/>
              </a:rPr>
              <a:t>预处理</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特征提取和归一化</a:t>
            </a:r>
            <a:r>
              <a:rPr lang="en-US" altLang="zh-CN" b="1" dirty="0">
                <a:solidFill>
                  <a:srgbClr val="268BD2"/>
                </a:solidFill>
                <a:effectLst/>
                <a:latin typeface="Menlo" panose="020B0609030804020204" pitchFamily="49" charset="0"/>
              </a:rPr>
              <a:t>): </a:t>
            </a:r>
            <a:r>
              <a:rPr lang="zh-CN" altLang="en-US" b="1" dirty="0">
                <a:solidFill>
                  <a:srgbClr val="268BD2"/>
                </a:solidFill>
                <a:effectLst/>
                <a:latin typeface="Menlo" panose="020B0609030804020204" pitchFamily="49" charset="0"/>
              </a:rPr>
              <a:t>转换输入数据，以供机器学习算法使用</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3" name="文本框 2">
            <a:extLst>
              <a:ext uri="{FF2B5EF4-FFF2-40B4-BE49-F238E27FC236}">
                <a16:creationId xmlns:a16="http://schemas.microsoft.com/office/drawing/2014/main" id="{A5A99D2B-2EB1-9766-1CA0-1CB9C5DD2EEE}"/>
              </a:ext>
            </a:extLst>
          </p:cNvPr>
          <p:cNvSpPr txBox="1"/>
          <p:nvPr/>
        </p:nvSpPr>
        <p:spPr>
          <a:xfrm>
            <a:off x="660400" y="1667845"/>
            <a:ext cx="104902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solidFill>
                  <a:srgbClr val="268BD2"/>
                </a:solidFill>
                <a:latin typeface="Menlo" panose="020B0609030804020204" pitchFamily="49" charset="0"/>
              </a:rPr>
              <a:t>使用</a:t>
            </a:r>
            <a:r>
              <a:rPr lang="en-US" altLang="zh-CN" b="1" dirty="0" err="1">
                <a:solidFill>
                  <a:srgbClr val="268BD2"/>
                </a:solidFill>
                <a:latin typeface="Menlo" panose="020B0609030804020204" pitchFamily="49" charset="0"/>
              </a:rPr>
              <a:t>onehot</a:t>
            </a:r>
            <a:r>
              <a:rPr lang="zh-CN" altLang="en-US" b="1" dirty="0">
                <a:solidFill>
                  <a:srgbClr val="268BD2"/>
                </a:solidFill>
                <a:latin typeface="Menlo" panose="020B0609030804020204" pitchFamily="49" charset="0"/>
              </a:rPr>
              <a:t>编码标签向量：</a:t>
            </a:r>
            <a:endParaRPr lang="en-US" altLang="zh-CN" b="1" dirty="0">
              <a:solidFill>
                <a:srgbClr val="268BD2"/>
              </a:solidFill>
              <a:effectLst/>
              <a:latin typeface="Menlo" panose="020B0609030804020204" pitchFamily="49" charset="0"/>
            </a:endParaRPr>
          </a:p>
          <a:p>
            <a:r>
              <a:rPr lang="en-US" altLang="zh-CN" b="0" dirty="0">
                <a:solidFill>
                  <a:srgbClr val="268BD2"/>
                </a:solidFill>
                <a:effectLst/>
                <a:latin typeface="Menlo" panose="020B0609030804020204" pitchFamily="49" charset="0"/>
              </a:rPr>
              <a:t>enc</a:t>
            </a:r>
            <a:r>
              <a:rPr lang="en-US" altLang="zh-CN" b="0" dirty="0">
                <a:solidFill>
                  <a:srgbClr val="657B83"/>
                </a:solidFill>
                <a:effectLst/>
                <a:latin typeface="Menlo" panose="020B0609030804020204" pitchFamily="49" charset="0"/>
              </a:rPr>
              <a:t> </a:t>
            </a:r>
            <a:r>
              <a:rPr lang="en-US" altLang="zh-CN" b="0" dirty="0">
                <a:solidFill>
                  <a:srgbClr val="859900"/>
                </a:solidFill>
                <a:effectLst/>
                <a:latin typeface="Menlo" panose="020B0609030804020204" pitchFamily="49" charset="0"/>
              </a:rPr>
              <a:t>=</a:t>
            </a:r>
            <a:r>
              <a:rPr lang="en-US" altLang="zh-CN" b="0" dirty="0">
                <a:solidFill>
                  <a:srgbClr val="657B83"/>
                </a:solidFill>
                <a:effectLst/>
                <a:latin typeface="Menlo" panose="020B0609030804020204" pitchFamily="49" charset="0"/>
              </a:rPr>
              <a:t> </a:t>
            </a:r>
            <a:r>
              <a:rPr lang="en-US" altLang="zh-CN" b="0" dirty="0" err="1">
                <a:solidFill>
                  <a:srgbClr val="CB4B16"/>
                </a:solidFill>
                <a:effectLst/>
                <a:latin typeface="Menlo" panose="020B0609030804020204" pitchFamily="49" charset="0"/>
              </a:rPr>
              <a:t>preprocessing</a:t>
            </a:r>
            <a:r>
              <a:rPr lang="en-US" altLang="zh-CN" b="0" dirty="0" err="1">
                <a:solidFill>
                  <a:srgbClr val="657B83"/>
                </a:solidFill>
                <a:effectLst/>
                <a:latin typeface="Menlo" panose="020B0609030804020204" pitchFamily="49" charset="0"/>
              </a:rPr>
              <a:t>.</a:t>
            </a:r>
            <a:r>
              <a:rPr lang="en-US" altLang="zh-CN" b="0" dirty="0" err="1">
                <a:solidFill>
                  <a:srgbClr val="CB4B16"/>
                </a:solidFill>
                <a:effectLst/>
                <a:latin typeface="Menlo" panose="020B0609030804020204" pitchFamily="49" charset="0"/>
              </a:rPr>
              <a:t>OneHotEncoder</a:t>
            </a:r>
            <a:r>
              <a:rPr lang="en-US" altLang="zh-CN" b="0" dirty="0">
                <a:solidFill>
                  <a:srgbClr val="657B83"/>
                </a:solidFill>
                <a:effectLst/>
                <a:latin typeface="Menlo" panose="020B0609030804020204" pitchFamily="49" charset="0"/>
              </a:rPr>
              <a:t>()</a:t>
            </a:r>
          </a:p>
          <a:p>
            <a:r>
              <a:rPr lang="en-US" altLang="zh-CN" b="0" dirty="0" err="1">
                <a:solidFill>
                  <a:srgbClr val="268BD2"/>
                </a:solidFill>
                <a:effectLst/>
                <a:latin typeface="Menlo" panose="020B0609030804020204" pitchFamily="49" charset="0"/>
              </a:rPr>
              <a:t>y_test</a:t>
            </a:r>
            <a:r>
              <a:rPr lang="en-US" altLang="zh-CN" b="0" dirty="0">
                <a:solidFill>
                  <a:srgbClr val="268BD2"/>
                </a:solidFill>
                <a:effectLst/>
                <a:latin typeface="Menlo" panose="020B0609030804020204" pitchFamily="49" charset="0"/>
              </a:rPr>
              <a:t>_</a:t>
            </a:r>
            <a:r>
              <a:rPr lang="en-US" altLang="zh-CN" b="0" dirty="0">
                <a:solidFill>
                  <a:srgbClr val="657B83"/>
                </a:solidFill>
                <a:effectLst/>
                <a:latin typeface="Menlo" panose="020B0609030804020204" pitchFamily="49" charset="0"/>
              </a:rPr>
              <a:t> </a:t>
            </a:r>
            <a:r>
              <a:rPr lang="en-US" altLang="zh-CN" b="0" dirty="0">
                <a:solidFill>
                  <a:srgbClr val="859900"/>
                </a:solidFill>
                <a:effectLst/>
                <a:latin typeface="Menlo" panose="020B0609030804020204" pitchFamily="49" charset="0"/>
              </a:rPr>
              <a:t>=</a:t>
            </a:r>
            <a:r>
              <a:rPr lang="en-US" altLang="zh-CN" b="0" dirty="0">
                <a:solidFill>
                  <a:srgbClr val="657B83"/>
                </a:solidFill>
                <a:effectLst/>
                <a:latin typeface="Menlo" panose="020B0609030804020204" pitchFamily="49" charset="0"/>
              </a:rPr>
              <a:t> </a:t>
            </a:r>
            <a:r>
              <a:rPr lang="en-US" altLang="zh-CN" b="0" dirty="0" err="1">
                <a:solidFill>
                  <a:srgbClr val="268BD2"/>
                </a:solidFill>
                <a:effectLst/>
                <a:latin typeface="Menlo" panose="020B0609030804020204" pitchFamily="49" charset="0"/>
              </a:rPr>
              <a:t>enc</a:t>
            </a:r>
            <a:r>
              <a:rPr lang="en-US" altLang="zh-CN" b="0" dirty="0" err="1">
                <a:solidFill>
                  <a:srgbClr val="657B83"/>
                </a:solidFill>
                <a:effectLst/>
                <a:latin typeface="Menlo" panose="020B0609030804020204" pitchFamily="49" charset="0"/>
              </a:rPr>
              <a:t>.</a:t>
            </a:r>
            <a:r>
              <a:rPr lang="en-US" altLang="zh-CN" b="0" dirty="0" err="1">
                <a:solidFill>
                  <a:srgbClr val="268BD2"/>
                </a:solidFill>
                <a:effectLst/>
                <a:latin typeface="Menlo" panose="020B0609030804020204" pitchFamily="49" charset="0"/>
              </a:rPr>
              <a:t>fit</a:t>
            </a:r>
            <a:r>
              <a:rPr lang="en-US" altLang="zh-CN" b="0" dirty="0">
                <a:solidFill>
                  <a:srgbClr val="657B83"/>
                </a:solidFill>
                <a:effectLst/>
                <a:latin typeface="Menlo" panose="020B0609030804020204" pitchFamily="49" charset="0"/>
              </a:rPr>
              <a:t>(</a:t>
            </a:r>
            <a:r>
              <a:rPr lang="en-US" altLang="zh-CN" b="0" dirty="0" err="1">
                <a:solidFill>
                  <a:srgbClr val="268BD2"/>
                </a:solidFill>
                <a:effectLst/>
                <a:latin typeface="Menlo" panose="020B0609030804020204" pitchFamily="49" charset="0"/>
              </a:rPr>
              <a:t>y_test</a:t>
            </a:r>
            <a:r>
              <a:rPr lang="en-US" altLang="zh-CN" b="0" dirty="0" err="1">
                <a:solidFill>
                  <a:srgbClr val="657B83"/>
                </a:solidFill>
                <a:effectLst/>
                <a:latin typeface="Menlo" panose="020B0609030804020204" pitchFamily="49" charset="0"/>
              </a:rPr>
              <a:t>.reshape</a:t>
            </a:r>
            <a:r>
              <a:rPr lang="en-US" altLang="zh-CN" b="0" dirty="0">
                <a:solidFill>
                  <a:srgbClr val="657B83"/>
                </a:solidFill>
                <a:effectLst/>
                <a:latin typeface="Menlo" panose="020B0609030804020204" pitchFamily="49" charset="0"/>
              </a:rPr>
              <a:t>(</a:t>
            </a:r>
            <a:r>
              <a:rPr lang="en-US" altLang="zh-CN" b="0" dirty="0">
                <a:solidFill>
                  <a:srgbClr val="859900"/>
                </a:solidFill>
                <a:effectLst/>
                <a:latin typeface="Menlo" panose="020B0609030804020204" pitchFamily="49" charset="0"/>
              </a:rPr>
              <a:t>-</a:t>
            </a:r>
            <a:r>
              <a:rPr lang="en-US" altLang="zh-CN" b="0" dirty="0">
                <a:solidFill>
                  <a:srgbClr val="D33682"/>
                </a:solidFill>
                <a:effectLst/>
                <a:latin typeface="Menlo" panose="020B0609030804020204" pitchFamily="49" charset="0"/>
              </a:rPr>
              <a:t>1</a:t>
            </a:r>
            <a:r>
              <a:rPr lang="en-US" altLang="zh-CN" b="0" dirty="0">
                <a:solidFill>
                  <a:srgbClr val="657B83"/>
                </a:solidFill>
                <a:effectLst/>
                <a:latin typeface="Menlo" panose="020B0609030804020204" pitchFamily="49" charset="0"/>
              </a:rPr>
              <a:t>,</a:t>
            </a:r>
            <a:r>
              <a:rPr lang="en-US" altLang="zh-CN" b="0" dirty="0">
                <a:solidFill>
                  <a:srgbClr val="D33682"/>
                </a:solidFill>
                <a:effectLst/>
                <a:latin typeface="Menlo" panose="020B0609030804020204" pitchFamily="49" charset="0"/>
              </a:rPr>
              <a:t>1</a:t>
            </a:r>
            <a:r>
              <a:rPr lang="en-US" altLang="zh-CN" b="0" dirty="0">
                <a:solidFill>
                  <a:srgbClr val="657B83"/>
                </a:solidFill>
                <a:effectLst/>
                <a:latin typeface="Menlo" panose="020B0609030804020204" pitchFamily="49" charset="0"/>
              </a:rPr>
              <a:t>))</a:t>
            </a:r>
          </a:p>
        </p:txBody>
      </p:sp>
      <p:sp>
        <p:nvSpPr>
          <p:cNvPr id="6" name="文本框 5">
            <a:extLst>
              <a:ext uri="{FF2B5EF4-FFF2-40B4-BE49-F238E27FC236}">
                <a16:creationId xmlns:a16="http://schemas.microsoft.com/office/drawing/2014/main" id="{50F0FDC3-D26D-ABCA-B722-5249C3744C65}"/>
              </a:ext>
            </a:extLst>
          </p:cNvPr>
          <p:cNvSpPr txBox="1"/>
          <p:nvPr/>
        </p:nvSpPr>
        <p:spPr>
          <a:xfrm>
            <a:off x="660400" y="4779612"/>
            <a:ext cx="6502400" cy="17994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i="0" dirty="0">
                <a:solidFill>
                  <a:srgbClr val="657B83"/>
                </a:solidFill>
                <a:effectLst/>
                <a:latin typeface="Menlo" panose="020B0609030804020204" pitchFamily="49" charset="0"/>
              </a:rPr>
              <a:t>结果：</a:t>
            </a:r>
            <a:endParaRPr lang="en-US" altLang="zh-CN" b="1" i="0" dirty="0">
              <a:solidFill>
                <a:srgbClr val="657B83"/>
              </a:solidFill>
              <a:effectLst/>
              <a:latin typeface="Menlo" panose="020B0609030804020204" pitchFamily="49" charset="0"/>
            </a:endParaRPr>
          </a:p>
          <a:p>
            <a:r>
              <a:rPr lang="en-US" altLang="zh-CN" b="0" i="0" dirty="0">
                <a:solidFill>
                  <a:srgbClr val="657B83"/>
                </a:solidFill>
                <a:effectLst/>
                <a:latin typeface="Menlo" panose="020B0609030804020204" pitchFamily="49" charset="0"/>
              </a:rPr>
              <a:t>Test loss: 0.6301332712173462 </a:t>
            </a:r>
          </a:p>
          <a:p>
            <a:r>
              <a:rPr lang="en-US" altLang="zh-CN" b="0" i="0" dirty="0">
                <a:solidFill>
                  <a:srgbClr val="657B83"/>
                </a:solidFill>
                <a:effectLst/>
                <a:latin typeface="Menlo" panose="020B0609030804020204" pitchFamily="49" charset="0"/>
              </a:rPr>
              <a:t>Test accuracy: 0.764102578163147</a:t>
            </a:r>
            <a:endParaRPr lang="zh-CN" altLang="en-US" dirty="0"/>
          </a:p>
        </p:txBody>
      </p:sp>
    </p:spTree>
    <p:extLst>
      <p:ext uri="{BB962C8B-B14F-4D97-AF65-F5344CB8AC3E}">
        <p14:creationId xmlns:p14="http://schemas.microsoft.com/office/powerpoint/2010/main" val="8707046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25.</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基本的回归分析</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线性回归的回归诊断：线性性 、独立性、正态性）</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5" name="图片 4">
            <a:extLst>
              <a:ext uri="{FF2B5EF4-FFF2-40B4-BE49-F238E27FC236}">
                <a16:creationId xmlns:a16="http://schemas.microsoft.com/office/drawing/2014/main" id="{A2B7CD35-C15D-5B02-F5ED-94C6A1997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43" y="2334623"/>
            <a:ext cx="5660827" cy="5580815"/>
          </a:xfrm>
          <a:prstGeom prst="rect">
            <a:avLst/>
          </a:prstGeom>
        </p:spPr>
      </p:pic>
      <p:pic>
        <p:nvPicPr>
          <p:cNvPr id="7" name="图片 6">
            <a:extLst>
              <a:ext uri="{FF2B5EF4-FFF2-40B4-BE49-F238E27FC236}">
                <a16:creationId xmlns:a16="http://schemas.microsoft.com/office/drawing/2014/main" id="{4970CABD-5684-5299-54DB-C72094954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978" y="3194050"/>
            <a:ext cx="6565900" cy="3365500"/>
          </a:xfrm>
          <a:prstGeom prst="rect">
            <a:avLst/>
          </a:prstGeom>
        </p:spPr>
      </p:pic>
      <p:sp>
        <p:nvSpPr>
          <p:cNvPr id="6" name="文本框 5">
            <a:extLst>
              <a:ext uri="{FF2B5EF4-FFF2-40B4-BE49-F238E27FC236}">
                <a16:creationId xmlns:a16="http://schemas.microsoft.com/office/drawing/2014/main" id="{CC9B1243-E485-BC0A-884A-6EB42A6993D6}"/>
              </a:ext>
            </a:extLst>
          </p:cNvPr>
          <p:cNvSpPr txBox="1"/>
          <p:nvPr/>
        </p:nvSpPr>
        <p:spPr>
          <a:xfrm>
            <a:off x="800100" y="1363737"/>
            <a:ext cx="6502400" cy="4744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t>Vel ~ DIST+se_rug+date_diff</a:t>
            </a:r>
          </a:p>
        </p:txBody>
      </p:sp>
    </p:spTree>
    <p:extLst>
      <p:ext uri="{BB962C8B-B14F-4D97-AF65-F5344CB8AC3E}">
        <p14:creationId xmlns:p14="http://schemas.microsoft.com/office/powerpoint/2010/main" val="27256673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26.</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主成分分析</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8" name="图片 7">
            <a:extLst>
              <a:ext uri="{FF2B5EF4-FFF2-40B4-BE49-F238E27FC236}">
                <a16:creationId xmlns:a16="http://schemas.microsoft.com/office/drawing/2014/main" id="{AD108B37-BC4B-FE65-83AD-91C7FFD12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504950"/>
            <a:ext cx="11790456" cy="1873250"/>
          </a:xfrm>
          <a:prstGeom prst="rect">
            <a:avLst/>
          </a:prstGeom>
        </p:spPr>
      </p:pic>
      <p:pic>
        <p:nvPicPr>
          <p:cNvPr id="10" name="图片 9">
            <a:extLst>
              <a:ext uri="{FF2B5EF4-FFF2-40B4-BE49-F238E27FC236}">
                <a16:creationId xmlns:a16="http://schemas.microsoft.com/office/drawing/2014/main" id="{2F5DAA8B-88D2-57FC-9E42-66092717C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3502462"/>
            <a:ext cx="6096000" cy="6009837"/>
          </a:xfrm>
          <a:prstGeom prst="rect">
            <a:avLst/>
          </a:prstGeom>
        </p:spPr>
      </p:pic>
    </p:spTree>
    <p:extLst>
      <p:ext uri="{BB962C8B-B14F-4D97-AF65-F5344CB8AC3E}">
        <p14:creationId xmlns:p14="http://schemas.microsoft.com/office/powerpoint/2010/main" val="384213025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27.</a:t>
            </a:r>
            <a:r>
              <a:rPr lang="zh-CN" altLang="en-US" b="1" dirty="0">
                <a:solidFill>
                  <a:srgbClr val="268BD2"/>
                </a:solidFill>
                <a:effectLst/>
                <a:latin typeface="Menlo" panose="020B0609030804020204" pitchFamily="49" charset="0"/>
              </a:rPr>
              <a:t>主成分回归、偏最小二乘回归</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处理多重共线性</a:t>
            </a:r>
            <a:r>
              <a:rPr lang="en-US" altLang="zh-CN" b="1" dirty="0">
                <a:solidFill>
                  <a:srgbClr val="268BD2"/>
                </a:solidFill>
                <a:effectLst/>
                <a:latin typeface="Menlo" panose="020B0609030804020204" pitchFamily="49" charset="0"/>
              </a:rPr>
              <a:t>)(pls</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8" name="图片 7">
            <a:extLst>
              <a:ext uri="{FF2B5EF4-FFF2-40B4-BE49-F238E27FC236}">
                <a16:creationId xmlns:a16="http://schemas.microsoft.com/office/drawing/2014/main" id="{B5E97665-5B02-4B13-4485-9AF35A176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423141"/>
            <a:ext cx="7315200" cy="2822878"/>
          </a:xfrm>
          <a:prstGeom prst="rect">
            <a:avLst/>
          </a:prstGeom>
        </p:spPr>
      </p:pic>
    </p:spTree>
    <p:extLst>
      <p:ext uri="{BB962C8B-B14F-4D97-AF65-F5344CB8AC3E}">
        <p14:creationId xmlns:p14="http://schemas.microsoft.com/office/powerpoint/2010/main" val="41441939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28.</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因子分析</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8" name="图片 7">
            <a:extLst>
              <a:ext uri="{FF2B5EF4-FFF2-40B4-BE49-F238E27FC236}">
                <a16:creationId xmlns:a16="http://schemas.microsoft.com/office/drawing/2014/main" id="{05220C1C-32D6-67F5-47FD-B216CD7CE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911" y="2529207"/>
            <a:ext cx="4762500" cy="4695186"/>
          </a:xfrm>
          <a:prstGeom prst="rect">
            <a:avLst/>
          </a:prstGeom>
        </p:spPr>
      </p:pic>
      <p:pic>
        <p:nvPicPr>
          <p:cNvPr id="10" name="图片 9" descr="图表&#10;&#10;描述已自动生成">
            <a:extLst>
              <a:ext uri="{FF2B5EF4-FFF2-40B4-BE49-F238E27FC236}">
                <a16:creationId xmlns:a16="http://schemas.microsoft.com/office/drawing/2014/main" id="{463993FD-3E23-4DEA-26A7-36D52D0D4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161" y="2529207"/>
            <a:ext cx="4698090" cy="4631686"/>
          </a:xfrm>
          <a:prstGeom prst="rect">
            <a:avLst/>
          </a:prstGeom>
        </p:spPr>
      </p:pic>
    </p:spTree>
    <p:extLst>
      <p:ext uri="{BB962C8B-B14F-4D97-AF65-F5344CB8AC3E}">
        <p14:creationId xmlns:p14="http://schemas.microsoft.com/office/powerpoint/2010/main" val="42159059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29.</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决策树</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10" name="图片 9">
            <a:extLst>
              <a:ext uri="{FF2B5EF4-FFF2-40B4-BE49-F238E27FC236}">
                <a16:creationId xmlns:a16="http://schemas.microsoft.com/office/drawing/2014/main" id="{425B4B10-572E-8A0F-2D11-63A5173EF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1612078"/>
            <a:ext cx="7734300" cy="7624981"/>
          </a:xfrm>
          <a:prstGeom prst="rect">
            <a:avLst/>
          </a:prstGeom>
        </p:spPr>
      </p:pic>
    </p:spTree>
    <p:extLst>
      <p:ext uri="{BB962C8B-B14F-4D97-AF65-F5344CB8AC3E}">
        <p14:creationId xmlns:p14="http://schemas.microsoft.com/office/powerpoint/2010/main" val="390351279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30.</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 boosting</a:t>
            </a:r>
            <a:r>
              <a:rPr lang="zh-CN" altLang="en-US" b="1" dirty="0">
                <a:solidFill>
                  <a:srgbClr val="268BD2"/>
                </a:solidFill>
                <a:effectLst/>
                <a:latin typeface="Menlo" panose="020B0609030804020204" pitchFamily="49" charset="0"/>
              </a:rPr>
              <a:t>回归、</a:t>
            </a:r>
            <a:r>
              <a:rPr lang="en-US" altLang="zh-CN" b="1" dirty="0">
                <a:solidFill>
                  <a:srgbClr val="268BD2"/>
                </a:solidFill>
                <a:effectLst/>
                <a:latin typeface="Menlo" panose="020B0609030804020204" pitchFamily="49" charset="0"/>
              </a:rPr>
              <a:t>bagging</a:t>
            </a:r>
            <a:r>
              <a:rPr lang="zh-CN" altLang="en-US" b="1" dirty="0">
                <a:solidFill>
                  <a:srgbClr val="268BD2"/>
                </a:solidFill>
                <a:effectLst/>
                <a:latin typeface="Menlo" panose="020B0609030804020204" pitchFamily="49" charset="0"/>
              </a:rPr>
              <a:t>回归</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9" name="图片 8">
            <a:extLst>
              <a:ext uri="{FF2B5EF4-FFF2-40B4-BE49-F238E27FC236}">
                <a16:creationId xmlns:a16="http://schemas.microsoft.com/office/drawing/2014/main" id="{A901B623-B280-AB1D-0096-429643A07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057" y="1498600"/>
            <a:ext cx="7188200" cy="7086600"/>
          </a:xfrm>
          <a:prstGeom prst="rect">
            <a:avLst/>
          </a:prstGeom>
        </p:spPr>
      </p:pic>
    </p:spTree>
    <p:extLst>
      <p:ext uri="{BB962C8B-B14F-4D97-AF65-F5344CB8AC3E}">
        <p14:creationId xmlns:p14="http://schemas.microsoft.com/office/powerpoint/2010/main" val="378138916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31.</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神经网络</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9" name="图片 8">
            <a:extLst>
              <a:ext uri="{FF2B5EF4-FFF2-40B4-BE49-F238E27FC236}">
                <a16:creationId xmlns:a16="http://schemas.microsoft.com/office/drawing/2014/main" id="{286D57CB-37E6-D139-58A9-0B3BFA6EE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242581"/>
            <a:ext cx="7772400" cy="8363976"/>
          </a:xfrm>
          <a:prstGeom prst="rect">
            <a:avLst/>
          </a:prstGeom>
        </p:spPr>
      </p:pic>
    </p:spTree>
    <p:extLst>
      <p:ext uri="{BB962C8B-B14F-4D97-AF65-F5344CB8AC3E}">
        <p14:creationId xmlns:p14="http://schemas.microsoft.com/office/powerpoint/2010/main" val="21386089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a:extLst>
              <a:ext uri="{FF2B5EF4-FFF2-40B4-BE49-F238E27FC236}">
                <a16:creationId xmlns:a16="http://schemas.microsoft.com/office/drawing/2014/main" id="{D27CE554-D594-80DC-7822-E00C7F60A6D7}"/>
              </a:ext>
            </a:extLst>
          </p:cNvPr>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22" name="文本框 21">
            <a:extLst>
              <a:ext uri="{FF2B5EF4-FFF2-40B4-BE49-F238E27FC236}">
                <a16:creationId xmlns:a16="http://schemas.microsoft.com/office/drawing/2014/main" id="{58CDF223-CBC5-0543-8C9A-2E248519A19A}"/>
              </a:ext>
            </a:extLst>
          </p:cNvPr>
          <p:cNvSpPr txBox="1"/>
          <p:nvPr/>
        </p:nvSpPr>
        <p:spPr>
          <a:xfrm>
            <a:off x="660400" y="421978"/>
            <a:ext cx="6502400" cy="4718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1.</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高级作图</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Pyecharts</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pic>
        <p:nvPicPr>
          <p:cNvPr id="24" name="图片 23">
            <a:extLst>
              <a:ext uri="{FF2B5EF4-FFF2-40B4-BE49-F238E27FC236}">
                <a16:creationId xmlns:a16="http://schemas.microsoft.com/office/drawing/2014/main" id="{3BD81A95-B9BA-1C43-F3A8-A490FF9A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646970"/>
            <a:ext cx="9921521" cy="5392130"/>
          </a:xfrm>
          <a:prstGeom prst="rect">
            <a:avLst/>
          </a:prstGeom>
        </p:spPr>
      </p:pic>
      <p:sp>
        <p:nvSpPr>
          <p:cNvPr id="26" name="文本框 25">
            <a:extLst>
              <a:ext uri="{FF2B5EF4-FFF2-40B4-BE49-F238E27FC236}">
                <a16:creationId xmlns:a16="http://schemas.microsoft.com/office/drawing/2014/main" id="{9E630C35-F1E3-0C8C-8971-587DA94AD7A8}"/>
              </a:ext>
            </a:extLst>
          </p:cNvPr>
          <p:cNvSpPr txBox="1"/>
          <p:nvPr/>
        </p:nvSpPr>
        <p:spPr>
          <a:xfrm>
            <a:off x="660400" y="1626228"/>
            <a:ext cx="9690100" cy="4725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err="1">
                <a:solidFill>
                  <a:srgbClr val="268BD2"/>
                </a:solidFill>
                <a:effectLst/>
                <a:latin typeface="Menlo" panose="020B0609030804020204" pitchFamily="49" charset="0"/>
              </a:rPr>
              <a:t>NMDS_df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‘SITE‘</a:t>
            </a:r>
            <a:r>
              <a:rPr lang="en-US" altLang="zh-CN" b="0" dirty="0">
                <a:solidFill>
                  <a:srgbClr val="657B83"/>
                </a:solidFill>
                <a:effectLst/>
                <a:latin typeface="Menlo" panose="020B0609030804020204" pitchFamily="49" charset="0"/>
              </a:rPr>
              <a:t>]</a:t>
            </a:r>
            <a:r>
              <a:rPr lang="zh-CN" altLang="en-US" dirty="0">
                <a:solidFill>
                  <a:srgbClr val="268BD2"/>
                </a:solidFill>
                <a:latin typeface="Menlo" panose="020B0609030804020204" pitchFamily="49" charset="0"/>
              </a:rPr>
              <a:t>共有</a:t>
            </a:r>
            <a:r>
              <a:rPr lang="en-US" altLang="zh-CN" dirty="0">
                <a:solidFill>
                  <a:srgbClr val="268BD2"/>
                </a:solidFill>
                <a:latin typeface="Menlo" panose="020B0609030804020204" pitchFamily="49" charset="0"/>
              </a:rPr>
              <a:t>6</a:t>
            </a:r>
            <a:r>
              <a:rPr lang="zh-CN" altLang="en-US" dirty="0">
                <a:solidFill>
                  <a:srgbClr val="268BD2"/>
                </a:solidFill>
                <a:latin typeface="Menlo" panose="020B0609030804020204" pitchFamily="49" charset="0"/>
              </a:rPr>
              <a:t>类，按类计算大小，通过饼图展示。</a:t>
            </a:r>
            <a:endParaRPr lang="en-US" altLang="zh-CN" dirty="0">
              <a:solidFill>
                <a:srgbClr val="268BD2"/>
              </a:solidFill>
              <a:latin typeface="Menlo" panose="020B0609030804020204" pitchFamily="49" charset="0"/>
            </a:endParaRPr>
          </a:p>
        </p:txBody>
      </p:sp>
    </p:spTree>
    <p:extLst>
      <p:ext uri="{BB962C8B-B14F-4D97-AF65-F5344CB8AC3E}">
        <p14:creationId xmlns:p14="http://schemas.microsoft.com/office/powerpoint/2010/main" val="317124246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32</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支持向量机</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7" name="图片 6">
            <a:extLst>
              <a:ext uri="{FF2B5EF4-FFF2-40B4-BE49-F238E27FC236}">
                <a16:creationId xmlns:a16="http://schemas.microsoft.com/office/drawing/2014/main" id="{222D6B9B-5905-DDD6-1C60-BA0ED206F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28" y="3054913"/>
            <a:ext cx="12571943" cy="3973974"/>
          </a:xfrm>
          <a:prstGeom prst="rect">
            <a:avLst/>
          </a:prstGeom>
        </p:spPr>
      </p:pic>
      <p:sp>
        <p:nvSpPr>
          <p:cNvPr id="10" name="文本框 9">
            <a:extLst>
              <a:ext uri="{FF2B5EF4-FFF2-40B4-BE49-F238E27FC236}">
                <a16:creationId xmlns:a16="http://schemas.microsoft.com/office/drawing/2014/main" id="{371EEF58-EC8A-5AC4-7D86-417A39CDFC9B}"/>
              </a:ext>
            </a:extLst>
          </p:cNvPr>
          <p:cNvSpPr txBox="1"/>
          <p:nvPr/>
        </p:nvSpPr>
        <p:spPr>
          <a:xfrm>
            <a:off x="1193800" y="1927588"/>
            <a:ext cx="6502400" cy="4744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MegUnd</a:t>
            </a:r>
            <a:r>
              <a:rPr lang="en-US" altLang="zh-CN" dirty="0"/>
              <a:t> ~</a:t>
            </a:r>
            <a:r>
              <a:rPr lang="zh-CN" altLang="en-US" dirty="0"/>
              <a:t> Vel</a:t>
            </a:r>
            <a:r>
              <a:rPr lang="en-US" altLang="zh-CN" dirty="0"/>
              <a:t> +</a:t>
            </a:r>
            <a:r>
              <a:rPr lang="zh-CN" altLang="en-US" dirty="0"/>
              <a:t> DIST </a:t>
            </a:r>
            <a:r>
              <a:rPr lang="en-US" altLang="zh-CN" dirty="0"/>
              <a:t>+ </a:t>
            </a:r>
            <a:r>
              <a:rPr lang="zh-CN" altLang="en-US" dirty="0"/>
              <a:t>sd_rug</a:t>
            </a:r>
            <a:r>
              <a:rPr lang="en-US" altLang="zh-CN" dirty="0"/>
              <a:t> + </a:t>
            </a:r>
            <a:r>
              <a:rPr lang="zh-CN" altLang="en-US" dirty="0"/>
              <a:t> X_dist</a:t>
            </a:r>
          </a:p>
        </p:txBody>
      </p:sp>
    </p:spTree>
    <p:extLst>
      <p:ext uri="{BB962C8B-B14F-4D97-AF65-F5344CB8AC3E}">
        <p14:creationId xmlns:p14="http://schemas.microsoft.com/office/powerpoint/2010/main" val="19936992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33</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随机森林</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5" name="图片 4">
            <a:extLst>
              <a:ext uri="{FF2B5EF4-FFF2-40B4-BE49-F238E27FC236}">
                <a16:creationId xmlns:a16="http://schemas.microsoft.com/office/drawing/2014/main" id="{6A455AB0-C64F-FF41-87FC-9809C6711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561983"/>
            <a:ext cx="8305800" cy="5070717"/>
          </a:xfrm>
          <a:prstGeom prst="rect">
            <a:avLst/>
          </a:prstGeom>
        </p:spPr>
      </p:pic>
      <p:pic>
        <p:nvPicPr>
          <p:cNvPr id="7" name="图片 6">
            <a:extLst>
              <a:ext uri="{FF2B5EF4-FFF2-40B4-BE49-F238E27FC236}">
                <a16:creationId xmlns:a16="http://schemas.microsoft.com/office/drawing/2014/main" id="{46C3962B-9580-0FE5-D687-617F6C83223D}"/>
              </a:ext>
            </a:extLst>
          </p:cNvPr>
          <p:cNvPicPr>
            <a:picLocks noChangeAspect="1"/>
          </p:cNvPicPr>
          <p:nvPr/>
        </p:nvPicPr>
        <p:blipFill rotWithShape="1">
          <a:blip r:embed="rId3">
            <a:extLst>
              <a:ext uri="{28A0092B-C50C-407E-A947-70E740481C1C}">
                <a14:useLocalDpi xmlns:a14="http://schemas.microsoft.com/office/drawing/2010/main" val="0"/>
              </a:ext>
            </a:extLst>
          </a:blip>
          <a:srcRect l="21405" t="11073" r="25327" b="2745"/>
          <a:stretch/>
        </p:blipFill>
        <p:spPr>
          <a:xfrm>
            <a:off x="8737600" y="3052641"/>
            <a:ext cx="4140200" cy="4089400"/>
          </a:xfrm>
          <a:prstGeom prst="rect">
            <a:avLst/>
          </a:prstGeom>
        </p:spPr>
      </p:pic>
    </p:spTree>
    <p:extLst>
      <p:ext uri="{BB962C8B-B14F-4D97-AF65-F5344CB8AC3E}">
        <p14:creationId xmlns:p14="http://schemas.microsoft.com/office/powerpoint/2010/main" val="224767639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34</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用</a:t>
            </a:r>
            <a:r>
              <a:rPr lang="en-US" altLang="zh-CN" b="1" dirty="0">
                <a:solidFill>
                  <a:srgbClr val="268BD2"/>
                </a:solidFill>
                <a:effectLst/>
                <a:latin typeface="Menlo" panose="020B0609030804020204" pitchFamily="49" charset="0"/>
              </a:rPr>
              <a:t>R</a:t>
            </a:r>
            <a:r>
              <a:rPr lang="zh-CN" altLang="en-US" b="1" dirty="0">
                <a:solidFill>
                  <a:srgbClr val="268BD2"/>
                </a:solidFill>
                <a:effectLst/>
                <a:latin typeface="Menlo" panose="020B0609030804020204" pitchFamily="49" charset="0"/>
              </a:rPr>
              <a:t>作假设检验</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均值检验、方差检验、非参数检验</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pic>
        <p:nvPicPr>
          <p:cNvPr id="5" name="图片 4">
            <a:extLst>
              <a:ext uri="{FF2B5EF4-FFF2-40B4-BE49-F238E27FC236}">
                <a16:creationId xmlns:a16="http://schemas.microsoft.com/office/drawing/2014/main" id="{F7A3BF65-BB68-E312-637A-F12995B20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199" y="1704627"/>
            <a:ext cx="8747993" cy="3719941"/>
          </a:xfrm>
          <a:prstGeom prst="rect">
            <a:avLst/>
          </a:prstGeom>
        </p:spPr>
      </p:pic>
      <p:pic>
        <p:nvPicPr>
          <p:cNvPr id="7" name="图片 6">
            <a:extLst>
              <a:ext uri="{FF2B5EF4-FFF2-40B4-BE49-F238E27FC236}">
                <a16:creationId xmlns:a16="http://schemas.microsoft.com/office/drawing/2014/main" id="{4168437C-E629-94BB-20CE-CE09E8284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99" y="5737572"/>
            <a:ext cx="8991937" cy="3342927"/>
          </a:xfrm>
          <a:prstGeom prst="rect">
            <a:avLst/>
          </a:prstGeom>
        </p:spPr>
      </p:pic>
    </p:spTree>
    <p:extLst>
      <p:ext uri="{BB962C8B-B14F-4D97-AF65-F5344CB8AC3E}">
        <p14:creationId xmlns:p14="http://schemas.microsoft.com/office/powerpoint/2010/main" val="26071872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0668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35</a:t>
            </a:r>
            <a:r>
              <a:rPr lang="en-US" altLang="zh-CN" b="1" dirty="0">
                <a:solidFill>
                  <a:srgbClr val="268BD2"/>
                </a:solidFill>
                <a:effectLst/>
                <a:latin typeface="Menlo" panose="020B0609030804020204" pitchFamily="49" charset="0"/>
              </a:rPr>
              <a:t>. R</a:t>
            </a:r>
            <a:r>
              <a:rPr lang="zh-CN" altLang="en-US" b="1" dirty="0">
                <a:solidFill>
                  <a:srgbClr val="268BD2"/>
                </a:solidFill>
                <a:effectLst/>
                <a:latin typeface="Menlo" panose="020B0609030804020204" pitchFamily="49" charset="0"/>
              </a:rPr>
              <a:t>方差分析</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单因素、双因素</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2" name="文本框 1">
            <a:extLst>
              <a:ext uri="{FF2B5EF4-FFF2-40B4-BE49-F238E27FC236}">
                <a16:creationId xmlns:a16="http://schemas.microsoft.com/office/drawing/2014/main" id="{AE7A29A3-01E9-D42E-7206-A004A57D4F54}"/>
              </a:ext>
            </a:extLst>
          </p:cNvPr>
          <p:cNvSpPr txBox="1"/>
          <p:nvPr/>
        </p:nvSpPr>
        <p:spPr>
          <a:xfrm>
            <a:off x="9499600" y="4659231"/>
            <a:ext cx="102657" cy="765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10000"/>
              </a:lnSpc>
              <a:spcBef>
                <a:spcPts val="2000"/>
              </a:spcBef>
              <a:spcAft>
                <a:spcPts val="0"/>
              </a:spcAft>
              <a:buClrTx/>
              <a:buSzTx/>
              <a:buFontTx/>
              <a:buNone/>
              <a:tabLst/>
            </a:pPr>
            <a:endParaRPr kumimoji="0" lang="zh-CN" altLang="en-US" sz="2400" b="0" i="0" u="none" strike="noStrike" cap="none" spc="0" normalizeH="0" baseline="0" dirty="0">
              <a:ln>
                <a:noFill/>
              </a:ln>
              <a:solidFill>
                <a:srgbClr val="6F5F5C"/>
              </a:solidFill>
              <a:effectLst/>
              <a:uFillTx/>
              <a:latin typeface="+mn-lt"/>
              <a:ea typeface="+mn-ea"/>
              <a:cs typeface="+mn-cs"/>
              <a:sym typeface="Gill Sans Light"/>
            </a:endParaRPr>
          </a:p>
        </p:txBody>
      </p:sp>
      <p:sp>
        <p:nvSpPr>
          <p:cNvPr id="5" name="文本框 4">
            <a:extLst>
              <a:ext uri="{FF2B5EF4-FFF2-40B4-BE49-F238E27FC236}">
                <a16:creationId xmlns:a16="http://schemas.microsoft.com/office/drawing/2014/main" id="{9C4190F5-AED2-B407-0BD6-518B4DA3B674}"/>
              </a:ext>
            </a:extLst>
          </p:cNvPr>
          <p:cNvSpPr txBox="1"/>
          <p:nvPr/>
        </p:nvSpPr>
        <p:spPr>
          <a:xfrm>
            <a:off x="889000" y="1655155"/>
            <a:ext cx="10439400" cy="4744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PisGig ~ MesFra + StrPur + MegUnd + DerImb + PycHel + SteOsm + LamSpp</a:t>
            </a:r>
          </a:p>
        </p:txBody>
      </p:sp>
      <p:pic>
        <p:nvPicPr>
          <p:cNvPr id="7" name="图片 6">
            <a:extLst>
              <a:ext uri="{FF2B5EF4-FFF2-40B4-BE49-F238E27FC236}">
                <a16:creationId xmlns:a16="http://schemas.microsoft.com/office/drawing/2014/main" id="{789F41AF-E277-4E52-3BB3-9247F73C9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00" y="3052031"/>
            <a:ext cx="7772400" cy="4745075"/>
          </a:xfrm>
          <a:prstGeom prst="rect">
            <a:avLst/>
          </a:prstGeom>
        </p:spPr>
      </p:pic>
    </p:spTree>
    <p:extLst>
      <p:ext uri="{BB962C8B-B14F-4D97-AF65-F5344CB8AC3E}">
        <p14:creationId xmlns:p14="http://schemas.microsoft.com/office/powerpoint/2010/main" val="163139943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
          <p:cNvSpPr/>
          <p:nvPr/>
        </p:nvSpPr>
        <p:spPr>
          <a:xfrm>
            <a:off x="5969000" y="2717800"/>
            <a:ext cx="63500" cy="35560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Shape 139"/>
          <p:cNvSpPr>
            <a:spLocks noGrp="1"/>
          </p:cNvSpPr>
          <p:nvPr>
            <p:ph type="title"/>
          </p:nvPr>
        </p:nvSpPr>
        <p:spPr>
          <a:xfrm>
            <a:off x="660400" y="2717800"/>
            <a:ext cx="4699000" cy="3556000"/>
          </a:xfrm>
          <a:prstGeom prst="rect">
            <a:avLst/>
          </a:prstGeom>
        </p:spPr>
        <p:txBody>
          <a:bodyPr/>
          <a:lstStyle/>
          <a:p>
            <a:pPr lvl="0" algn="r">
              <a:defRPr sz="1800" b="0" cap="none">
                <a:solidFill>
                  <a:srgbClr val="000000"/>
                </a:solidFill>
              </a:defRPr>
            </a:pPr>
            <a:r>
              <a:rPr sz="26000" b="1" cap="all" dirty="0">
                <a:solidFill>
                  <a:srgbClr val="6F5F5C"/>
                </a:solidFill>
              </a:rPr>
              <a:t>0</a:t>
            </a:r>
            <a:r>
              <a:rPr lang="en-US" altLang="zh-CN" sz="26000" b="1" cap="all" dirty="0">
                <a:solidFill>
                  <a:srgbClr val="6F5F5C"/>
                </a:solidFill>
              </a:rPr>
              <a:t>2</a:t>
            </a:r>
            <a:endParaRPr sz="26000" b="1" cap="all" dirty="0">
              <a:solidFill>
                <a:srgbClr val="6F5F5C"/>
              </a:solidFill>
            </a:endParaRPr>
          </a:p>
        </p:txBody>
      </p:sp>
      <p:sp>
        <p:nvSpPr>
          <p:cNvPr id="7" name="Shape 140"/>
          <p:cNvSpPr>
            <a:spLocks noGrp="1"/>
          </p:cNvSpPr>
          <p:nvPr>
            <p:ph type="body" idx="1"/>
          </p:nvPr>
        </p:nvSpPr>
        <p:spPr>
          <a:xfrm>
            <a:off x="6756400" y="2717800"/>
            <a:ext cx="5346700" cy="3556000"/>
          </a:xfrm>
          <a:prstGeom prst="rect">
            <a:avLst/>
          </a:prstGeom>
        </p:spPr>
        <p:txBody>
          <a:bodyPr anchor="ctr" anchorCtr="0"/>
          <a:lstStyle/>
          <a:p>
            <a:pPr lvl="0" algn="l">
              <a:defRPr sz="1800">
                <a:solidFill>
                  <a:srgbClr val="000000"/>
                </a:solidFill>
              </a:defRPr>
            </a:pPr>
            <a:r>
              <a:rPr lang="en-US" altLang="zh-CN" sz="8000" b="1" cap="none" dirty="0" err="1">
                <a:solidFill>
                  <a:srgbClr val="000000"/>
                </a:solidFill>
                <a:latin typeface="+mn-lt"/>
              </a:rPr>
              <a:t>ABS_RFP.txt</a:t>
            </a:r>
            <a:endParaRPr lang="zh-CN" altLang="en-US" sz="8000" b="1" cap="none" dirty="0">
              <a:solidFill>
                <a:srgbClr val="000000"/>
              </a:solidFill>
              <a:latin typeface="+mn-lt"/>
            </a:endParaRPr>
          </a:p>
        </p:txBody>
      </p:sp>
    </p:spTree>
    <p:extLst>
      <p:ext uri="{BB962C8B-B14F-4D97-AF65-F5344CB8AC3E}">
        <p14:creationId xmlns:p14="http://schemas.microsoft.com/office/powerpoint/2010/main" val="19298018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36.</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基本作图 </a:t>
            </a:r>
            <a:r>
              <a:rPr lang="en-US" altLang="zh-CN" b="1" dirty="0">
                <a:solidFill>
                  <a:srgbClr val="268BD2"/>
                </a:solidFill>
                <a:effectLst/>
                <a:latin typeface="Menlo" panose="020B0609030804020204" pitchFamily="49" charset="0"/>
              </a:rPr>
              <a:t>matplotlib</a:t>
            </a:r>
            <a:endParaRPr lang="en-US" altLang="zh-CN" b="0" dirty="0">
              <a:solidFill>
                <a:srgbClr val="657B83"/>
              </a:solidFill>
              <a:effectLst/>
              <a:latin typeface="Menlo" panose="020B0609030804020204" pitchFamily="49" charset="0"/>
            </a:endParaRPr>
          </a:p>
        </p:txBody>
      </p:sp>
      <p:pic>
        <p:nvPicPr>
          <p:cNvPr id="3" name="图片 2" descr="图表, 折线图&#10;&#10;描述已自动生成">
            <a:extLst>
              <a:ext uri="{FF2B5EF4-FFF2-40B4-BE49-F238E27FC236}">
                <a16:creationId xmlns:a16="http://schemas.microsoft.com/office/drawing/2014/main" id="{36B0EDAA-6A5C-2E08-C04E-D01AFDF46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827967"/>
            <a:ext cx="7391400" cy="5488115"/>
          </a:xfrm>
          <a:prstGeom prst="rect">
            <a:avLst/>
          </a:prstGeom>
        </p:spPr>
      </p:pic>
      <p:sp>
        <p:nvSpPr>
          <p:cNvPr id="5" name="Shape 140">
            <a:extLst>
              <a:ext uri="{FF2B5EF4-FFF2-40B4-BE49-F238E27FC236}">
                <a16:creationId xmlns:a16="http://schemas.microsoft.com/office/drawing/2014/main" id="{74B5B5F7-738C-E577-E5A5-4430656389ED}"/>
              </a:ext>
            </a:extLst>
          </p:cNvPr>
          <p:cNvSpPr>
            <a:spLocks noGrp="1"/>
          </p:cNvSpPr>
          <p:nvPr>
            <p:ph type="body" idx="1"/>
          </p:nvPr>
        </p:nvSpPr>
        <p:spPr>
          <a:xfrm>
            <a:off x="660400" y="1437518"/>
            <a:ext cx="5232400" cy="1422400"/>
          </a:xfrm>
          <a:prstGeom prst="rect">
            <a:avLst/>
          </a:prstGeom>
        </p:spPr>
        <p:txBody>
          <a:bodyPr anchor="ctr" anchorCtr="0"/>
          <a:lstStyle/>
          <a:p>
            <a:pPr marL="0" lvl="0" indent="0" algn="l">
              <a:buNone/>
              <a:defRPr sz="1800">
                <a:solidFill>
                  <a:srgbClr val="000000"/>
                </a:solidFill>
              </a:defRPr>
            </a:pPr>
            <a:r>
              <a:rPr lang="zh-CN" altLang="en-US" sz="3600" dirty="0">
                <a:solidFill>
                  <a:srgbClr val="000000"/>
                </a:solidFill>
              </a:rPr>
              <a:t>绘制五根曲线</a:t>
            </a:r>
            <a:endParaRPr lang="zh-CN" altLang="en-US" sz="3600" cap="none" dirty="0">
              <a:solidFill>
                <a:srgbClr val="000000"/>
              </a:solidFill>
              <a:latin typeface="+mn-lt"/>
            </a:endParaRPr>
          </a:p>
        </p:txBody>
      </p:sp>
    </p:spTree>
    <p:extLst>
      <p:ext uri="{BB962C8B-B14F-4D97-AF65-F5344CB8AC3E}">
        <p14:creationId xmlns:p14="http://schemas.microsoft.com/office/powerpoint/2010/main" val="40272061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37.</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高级作图</a:t>
            </a:r>
            <a:r>
              <a:rPr lang="en-US" altLang="zh-CN" b="1" dirty="0">
                <a:solidFill>
                  <a:srgbClr val="268BD2"/>
                </a:solidFill>
                <a:effectLst/>
                <a:latin typeface="Menlo" panose="020B0609030804020204" pitchFamily="49" charset="0"/>
              </a:rPr>
              <a:t>(Bokeh</a:t>
            </a:r>
            <a:r>
              <a:rPr lang="zh-CN" altLang="en-US" b="1" dirty="0">
                <a:solidFill>
                  <a:srgbClr val="268BD2"/>
                </a:solidFill>
                <a:effectLst/>
                <a:latin typeface="Menlo" panose="020B0609030804020204" pitchFamily="49" charset="0"/>
              </a:rPr>
              <a:t>等库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pic>
        <p:nvPicPr>
          <p:cNvPr id="3" name="图片 2">
            <a:extLst>
              <a:ext uri="{FF2B5EF4-FFF2-40B4-BE49-F238E27FC236}">
                <a16:creationId xmlns:a16="http://schemas.microsoft.com/office/drawing/2014/main" id="{62166383-2ABF-AEAD-1658-FB5E87770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936494"/>
            <a:ext cx="11147154" cy="3578606"/>
          </a:xfrm>
          <a:prstGeom prst="rect">
            <a:avLst/>
          </a:prstGeom>
        </p:spPr>
      </p:pic>
    </p:spTree>
    <p:extLst>
      <p:ext uri="{BB962C8B-B14F-4D97-AF65-F5344CB8AC3E}">
        <p14:creationId xmlns:p14="http://schemas.microsoft.com/office/powerpoint/2010/main" val="332741622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
          <p:cNvSpPr/>
          <p:nvPr/>
        </p:nvSpPr>
        <p:spPr>
          <a:xfrm>
            <a:off x="5969000" y="2717800"/>
            <a:ext cx="63500" cy="35560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Shape 139"/>
          <p:cNvSpPr>
            <a:spLocks noGrp="1"/>
          </p:cNvSpPr>
          <p:nvPr>
            <p:ph type="title"/>
          </p:nvPr>
        </p:nvSpPr>
        <p:spPr>
          <a:xfrm>
            <a:off x="660400" y="2717800"/>
            <a:ext cx="4699000" cy="3556000"/>
          </a:xfrm>
          <a:prstGeom prst="rect">
            <a:avLst/>
          </a:prstGeom>
        </p:spPr>
        <p:txBody>
          <a:bodyPr/>
          <a:lstStyle/>
          <a:p>
            <a:pPr lvl="0" algn="r">
              <a:defRPr sz="1800" b="0" cap="none">
                <a:solidFill>
                  <a:srgbClr val="000000"/>
                </a:solidFill>
              </a:defRPr>
            </a:pPr>
            <a:r>
              <a:rPr sz="26000" b="1" cap="all" dirty="0">
                <a:solidFill>
                  <a:srgbClr val="6F5F5C"/>
                </a:solidFill>
              </a:rPr>
              <a:t>0</a:t>
            </a:r>
            <a:r>
              <a:rPr lang="en-US" altLang="zh-CN" sz="26000" b="1" cap="all" dirty="0">
                <a:solidFill>
                  <a:srgbClr val="6F5F5C"/>
                </a:solidFill>
              </a:rPr>
              <a:t>3</a:t>
            </a:r>
            <a:endParaRPr sz="26000" b="1" cap="all" dirty="0">
              <a:solidFill>
                <a:srgbClr val="6F5F5C"/>
              </a:solidFill>
            </a:endParaRPr>
          </a:p>
        </p:txBody>
      </p:sp>
      <p:sp>
        <p:nvSpPr>
          <p:cNvPr id="7" name="Shape 140"/>
          <p:cNvSpPr>
            <a:spLocks noGrp="1"/>
          </p:cNvSpPr>
          <p:nvPr>
            <p:ph type="body" idx="1"/>
          </p:nvPr>
        </p:nvSpPr>
        <p:spPr>
          <a:xfrm>
            <a:off x="6756400" y="2717800"/>
            <a:ext cx="5346700" cy="3556000"/>
          </a:xfrm>
          <a:prstGeom prst="rect">
            <a:avLst/>
          </a:prstGeom>
        </p:spPr>
        <p:txBody>
          <a:bodyPr anchor="ctr" anchorCtr="0"/>
          <a:lstStyle/>
          <a:p>
            <a:r>
              <a:rPr lang="en-US" altLang="zh-CN" sz="6600" b="0" dirty="0" err="1">
                <a:solidFill>
                  <a:schemeClr val="bg1">
                    <a:lumMod val="10000"/>
                  </a:schemeClr>
                </a:solidFill>
                <a:effectLst/>
                <a:latin typeface="Menlo" panose="020B0609030804020204" pitchFamily="49" charset="0"/>
              </a:rPr>
              <a:t>WaveHeights.csv</a:t>
            </a:r>
            <a:endParaRPr lang="en-US" altLang="zh-CN" sz="6600" b="0" dirty="0">
              <a:solidFill>
                <a:schemeClr val="bg1">
                  <a:lumMod val="10000"/>
                </a:schemeClr>
              </a:solidFill>
              <a:effectLst/>
              <a:latin typeface="Menlo" panose="020B0609030804020204" pitchFamily="49" charset="0"/>
            </a:endParaRPr>
          </a:p>
        </p:txBody>
      </p:sp>
    </p:spTree>
    <p:extLst>
      <p:ext uri="{BB962C8B-B14F-4D97-AF65-F5344CB8AC3E}">
        <p14:creationId xmlns:p14="http://schemas.microsoft.com/office/powerpoint/2010/main" val="120804460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118364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38.</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高级作图</a:t>
            </a:r>
            <a:r>
              <a:rPr lang="en-US" altLang="zh-CN" b="1" dirty="0">
                <a:solidFill>
                  <a:srgbClr val="268BD2"/>
                </a:solidFill>
                <a:effectLst/>
                <a:latin typeface="Menlo" panose="020B0609030804020204" pitchFamily="49" charset="0"/>
              </a:rPr>
              <a:t>(Seaborn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en-US" altLang="zh-CN"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pic>
        <p:nvPicPr>
          <p:cNvPr id="3" name="图片 2" descr="图表, 直方图&#10;&#10;描述已自动生成">
            <a:extLst>
              <a:ext uri="{FF2B5EF4-FFF2-40B4-BE49-F238E27FC236}">
                <a16:creationId xmlns:a16="http://schemas.microsoft.com/office/drawing/2014/main" id="{64A533BD-5993-0C7C-B34A-9FFCEE7A3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1667845"/>
            <a:ext cx="8572500" cy="6870607"/>
          </a:xfrm>
          <a:prstGeom prst="rect">
            <a:avLst/>
          </a:prstGeom>
        </p:spPr>
      </p:pic>
    </p:spTree>
    <p:extLst>
      <p:ext uri="{BB962C8B-B14F-4D97-AF65-F5344CB8AC3E}">
        <p14:creationId xmlns:p14="http://schemas.microsoft.com/office/powerpoint/2010/main" val="172962894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
          <p:cNvSpPr/>
          <p:nvPr/>
        </p:nvSpPr>
        <p:spPr>
          <a:xfrm>
            <a:off x="5969000" y="2717800"/>
            <a:ext cx="63500" cy="35560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Shape 139"/>
          <p:cNvSpPr>
            <a:spLocks noGrp="1"/>
          </p:cNvSpPr>
          <p:nvPr>
            <p:ph type="title"/>
          </p:nvPr>
        </p:nvSpPr>
        <p:spPr>
          <a:xfrm>
            <a:off x="660400" y="2717800"/>
            <a:ext cx="4699000" cy="3556000"/>
          </a:xfrm>
          <a:prstGeom prst="rect">
            <a:avLst/>
          </a:prstGeom>
        </p:spPr>
        <p:txBody>
          <a:bodyPr/>
          <a:lstStyle/>
          <a:p>
            <a:pPr lvl="0" algn="r">
              <a:defRPr sz="1800" b="0" cap="none">
                <a:solidFill>
                  <a:srgbClr val="000000"/>
                </a:solidFill>
              </a:defRPr>
            </a:pPr>
            <a:r>
              <a:rPr sz="26000" b="1" cap="all" dirty="0">
                <a:solidFill>
                  <a:srgbClr val="6F5F5C"/>
                </a:solidFill>
              </a:rPr>
              <a:t>0</a:t>
            </a:r>
            <a:r>
              <a:rPr lang="en-US" altLang="zh-CN" sz="26000" b="1" cap="all" dirty="0">
                <a:solidFill>
                  <a:srgbClr val="6F5F5C"/>
                </a:solidFill>
              </a:rPr>
              <a:t>4</a:t>
            </a:r>
            <a:endParaRPr sz="26000" b="1" cap="all" dirty="0">
              <a:solidFill>
                <a:srgbClr val="6F5F5C"/>
              </a:solidFill>
            </a:endParaRPr>
          </a:p>
        </p:txBody>
      </p:sp>
      <p:sp>
        <p:nvSpPr>
          <p:cNvPr id="7" name="Shape 140"/>
          <p:cNvSpPr>
            <a:spLocks noGrp="1"/>
          </p:cNvSpPr>
          <p:nvPr>
            <p:ph type="body" idx="1"/>
          </p:nvPr>
        </p:nvSpPr>
        <p:spPr>
          <a:xfrm>
            <a:off x="6756400" y="2717800"/>
            <a:ext cx="5346700" cy="3556000"/>
          </a:xfrm>
          <a:prstGeom prst="rect">
            <a:avLst/>
          </a:prstGeom>
        </p:spPr>
        <p:txBody>
          <a:bodyPr anchor="ctr" anchorCtr="0"/>
          <a:lstStyle/>
          <a:p>
            <a:r>
              <a:rPr lang="en-US" altLang="zh-CN" sz="6600" b="0" dirty="0" err="1">
                <a:solidFill>
                  <a:schemeClr val="bg1">
                    <a:lumMod val="10000"/>
                  </a:schemeClr>
                </a:solidFill>
                <a:effectLst/>
                <a:latin typeface="Menlo" panose="020B0609030804020204" pitchFamily="49" charset="0"/>
              </a:rPr>
              <a:t>zone_c_confirmesGeo.csv</a:t>
            </a:r>
            <a:endParaRPr lang="en-US" altLang="zh-CN" sz="6600" b="0" dirty="0">
              <a:solidFill>
                <a:schemeClr val="bg1">
                  <a:lumMod val="10000"/>
                </a:schemeClr>
              </a:solidFill>
              <a:effectLst/>
              <a:latin typeface="Menlo" panose="020B0609030804020204" pitchFamily="49" charset="0"/>
            </a:endParaRPr>
          </a:p>
        </p:txBody>
      </p:sp>
    </p:spTree>
    <p:extLst>
      <p:ext uri="{BB962C8B-B14F-4D97-AF65-F5344CB8AC3E}">
        <p14:creationId xmlns:p14="http://schemas.microsoft.com/office/powerpoint/2010/main" val="33545526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a:extLst>
              <a:ext uri="{FF2B5EF4-FFF2-40B4-BE49-F238E27FC236}">
                <a16:creationId xmlns:a16="http://schemas.microsoft.com/office/drawing/2014/main" id="{D27CE554-D594-80DC-7822-E00C7F60A6D7}"/>
              </a:ext>
            </a:extLst>
          </p:cNvPr>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22" name="文本框 21">
            <a:extLst>
              <a:ext uri="{FF2B5EF4-FFF2-40B4-BE49-F238E27FC236}">
                <a16:creationId xmlns:a16="http://schemas.microsoft.com/office/drawing/2014/main" id="{58CDF223-CBC5-0543-8C9A-2E248519A19A}"/>
              </a:ext>
            </a:extLst>
          </p:cNvPr>
          <p:cNvSpPr txBox="1"/>
          <p:nvPr/>
        </p:nvSpPr>
        <p:spPr>
          <a:xfrm>
            <a:off x="660400" y="421978"/>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2.</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高级作图</a:t>
            </a:r>
            <a:r>
              <a:rPr lang="en-US" altLang="zh-CN" b="1" dirty="0">
                <a:solidFill>
                  <a:srgbClr val="268BD2"/>
                </a:solidFill>
                <a:effectLst/>
                <a:latin typeface="Menlo" panose="020B0609030804020204" pitchFamily="49" charset="0"/>
              </a:rPr>
              <a:t>(Seaborn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26" name="文本框 25">
            <a:extLst>
              <a:ext uri="{FF2B5EF4-FFF2-40B4-BE49-F238E27FC236}">
                <a16:creationId xmlns:a16="http://schemas.microsoft.com/office/drawing/2014/main" id="{9E630C35-F1E3-0C8C-8971-587DA94AD7A8}"/>
              </a:ext>
            </a:extLst>
          </p:cNvPr>
          <p:cNvSpPr txBox="1"/>
          <p:nvPr/>
        </p:nvSpPr>
        <p:spPr>
          <a:xfrm>
            <a:off x="660400" y="1626228"/>
            <a:ext cx="9690100" cy="4725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err="1">
                <a:solidFill>
                  <a:srgbClr val="657B83"/>
                </a:solidFill>
                <a:latin typeface="Menlo" panose="020B0609030804020204" pitchFamily="49" charset="0"/>
              </a:rPr>
              <a:t>NMDS_df</a:t>
            </a:r>
            <a:r>
              <a:rPr lang="en-US" altLang="zh-CN" dirty="0">
                <a:solidFill>
                  <a:srgbClr val="657B83"/>
                </a:solidFill>
                <a:latin typeface="Menlo" panose="020B0609030804020204" pitchFamily="49" charset="0"/>
              </a:rPr>
              <a:t>[‘Vel‘]</a:t>
            </a:r>
            <a:r>
              <a:rPr lang="zh-CN" altLang="en-US" b="0" dirty="0">
                <a:solidFill>
                  <a:srgbClr val="657B83"/>
                </a:solidFill>
                <a:effectLst/>
                <a:latin typeface="Menlo" panose="020B0609030804020204" pitchFamily="49" charset="0"/>
              </a:rPr>
              <a:t>和</a:t>
            </a:r>
            <a:r>
              <a:rPr lang="en-US" altLang="zh-CN" b="0" dirty="0" err="1">
                <a:solidFill>
                  <a:srgbClr val="657B83"/>
                </a:solidFill>
                <a:effectLst/>
                <a:latin typeface="Menlo" panose="020B0609030804020204" pitchFamily="49" charset="0"/>
              </a:rPr>
              <a:t>NMDS_df</a:t>
            </a:r>
            <a:r>
              <a:rPr lang="en-US" altLang="zh-CN" b="0" dirty="0">
                <a:solidFill>
                  <a:srgbClr val="657B83"/>
                </a:solidFill>
                <a:effectLst/>
                <a:latin typeface="Menlo" panose="020B0609030804020204" pitchFamily="49" charset="0"/>
              </a:rPr>
              <a:t>[‘DIST’]</a:t>
            </a:r>
            <a:r>
              <a:rPr lang="zh-CN" altLang="en-US" b="0" dirty="0">
                <a:solidFill>
                  <a:srgbClr val="657B83"/>
                </a:solidFill>
                <a:effectLst/>
                <a:latin typeface="Menlo" panose="020B0609030804020204" pitchFamily="49" charset="0"/>
              </a:rPr>
              <a:t>联合分布、边缘分布</a:t>
            </a:r>
            <a:endParaRPr lang="en-US" altLang="zh-CN" dirty="0">
              <a:solidFill>
                <a:srgbClr val="268BD2"/>
              </a:solidFill>
              <a:latin typeface="Menlo" panose="020B0609030804020204" pitchFamily="49" charset="0"/>
            </a:endParaRPr>
          </a:p>
        </p:txBody>
      </p:sp>
      <p:pic>
        <p:nvPicPr>
          <p:cNvPr id="4" name="图片 3">
            <a:extLst>
              <a:ext uri="{FF2B5EF4-FFF2-40B4-BE49-F238E27FC236}">
                <a16:creationId xmlns:a16="http://schemas.microsoft.com/office/drawing/2014/main" id="{3A7EA88E-DBCE-E2E0-D85E-D8FD09336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184400"/>
            <a:ext cx="7429500" cy="7094838"/>
          </a:xfrm>
          <a:prstGeom prst="rect">
            <a:avLst/>
          </a:prstGeom>
        </p:spPr>
      </p:pic>
    </p:spTree>
    <p:extLst>
      <p:ext uri="{BB962C8B-B14F-4D97-AF65-F5344CB8AC3E}">
        <p14:creationId xmlns:p14="http://schemas.microsoft.com/office/powerpoint/2010/main" val="98534797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39.</a:t>
            </a:r>
            <a:r>
              <a:rPr lang="zh-CN" altLang="en-US" b="1" dirty="0">
                <a:solidFill>
                  <a:srgbClr val="268BD2"/>
                </a:solidFill>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高级作图</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Plotly</a:t>
            </a:r>
            <a:r>
              <a:rPr lang="zh-CN" altLang="en-US" b="1" dirty="0">
                <a:solidFill>
                  <a:srgbClr val="268BD2"/>
                </a:solidFill>
                <a:effectLst/>
                <a:latin typeface="Menlo" panose="020B0609030804020204" pitchFamily="49" charset="0"/>
              </a:rPr>
              <a:t>等库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pic>
        <p:nvPicPr>
          <p:cNvPr id="3" name="图片 2">
            <a:extLst>
              <a:ext uri="{FF2B5EF4-FFF2-40B4-BE49-F238E27FC236}">
                <a16:creationId xmlns:a16="http://schemas.microsoft.com/office/drawing/2014/main" id="{7FF3DB85-E5ED-8863-CAAC-EBE309EBD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2349500"/>
            <a:ext cx="11345333" cy="4254500"/>
          </a:xfrm>
          <a:prstGeom prst="rect">
            <a:avLst/>
          </a:prstGeom>
        </p:spPr>
      </p:pic>
    </p:spTree>
    <p:extLst>
      <p:ext uri="{BB962C8B-B14F-4D97-AF65-F5344CB8AC3E}">
        <p14:creationId xmlns:p14="http://schemas.microsoft.com/office/powerpoint/2010/main" val="274729624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
          <p:cNvSpPr/>
          <p:nvPr/>
        </p:nvSpPr>
        <p:spPr>
          <a:xfrm>
            <a:off x="5969000" y="2717800"/>
            <a:ext cx="63500" cy="35560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Shape 139"/>
          <p:cNvSpPr>
            <a:spLocks noGrp="1"/>
          </p:cNvSpPr>
          <p:nvPr>
            <p:ph type="title"/>
          </p:nvPr>
        </p:nvSpPr>
        <p:spPr>
          <a:xfrm>
            <a:off x="660400" y="2717800"/>
            <a:ext cx="4699000" cy="3556000"/>
          </a:xfrm>
          <a:prstGeom prst="rect">
            <a:avLst/>
          </a:prstGeom>
        </p:spPr>
        <p:txBody>
          <a:bodyPr/>
          <a:lstStyle/>
          <a:p>
            <a:pPr lvl="0" algn="r">
              <a:defRPr sz="1800" b="0" cap="none">
                <a:solidFill>
                  <a:srgbClr val="000000"/>
                </a:solidFill>
              </a:defRPr>
            </a:pPr>
            <a:r>
              <a:rPr sz="26000" b="1" cap="all" dirty="0">
                <a:solidFill>
                  <a:srgbClr val="6F5F5C"/>
                </a:solidFill>
              </a:rPr>
              <a:t>0</a:t>
            </a:r>
            <a:r>
              <a:rPr lang="en-US" altLang="zh-CN" sz="26000" b="1" cap="all" dirty="0">
                <a:solidFill>
                  <a:srgbClr val="6F5F5C"/>
                </a:solidFill>
              </a:rPr>
              <a:t>4</a:t>
            </a:r>
            <a:endParaRPr sz="26000" b="1" cap="all" dirty="0">
              <a:solidFill>
                <a:srgbClr val="6F5F5C"/>
              </a:solidFill>
            </a:endParaRPr>
          </a:p>
        </p:txBody>
      </p:sp>
      <p:sp>
        <p:nvSpPr>
          <p:cNvPr id="7" name="Shape 140"/>
          <p:cNvSpPr>
            <a:spLocks noGrp="1"/>
          </p:cNvSpPr>
          <p:nvPr>
            <p:ph type="body" idx="1"/>
          </p:nvPr>
        </p:nvSpPr>
        <p:spPr>
          <a:xfrm>
            <a:off x="6756400" y="2717800"/>
            <a:ext cx="5346700" cy="3556000"/>
          </a:xfrm>
          <a:prstGeom prst="rect">
            <a:avLst/>
          </a:prstGeom>
        </p:spPr>
        <p:txBody>
          <a:bodyPr anchor="ctr" anchorCtr="0"/>
          <a:lstStyle/>
          <a:p>
            <a:r>
              <a:rPr lang="zh-CN" altLang="en-US" sz="6600" dirty="0">
                <a:solidFill>
                  <a:schemeClr val="bg1">
                    <a:lumMod val="10000"/>
                  </a:schemeClr>
                </a:solidFill>
                <a:latin typeface="Menlo" panose="020B0609030804020204" pitchFamily="49" charset="0"/>
              </a:rPr>
              <a:t>小说</a:t>
            </a:r>
            <a:r>
              <a:rPr lang="en-US" altLang="zh-CN" sz="6600" dirty="0">
                <a:solidFill>
                  <a:schemeClr val="bg1">
                    <a:lumMod val="10000"/>
                  </a:schemeClr>
                </a:solidFill>
                <a:latin typeface="Menlo" panose="020B0609030804020204" pitchFamily="49" charset="0"/>
              </a:rPr>
              <a:t>.txt</a:t>
            </a:r>
            <a:endParaRPr lang="en-US" altLang="zh-CN" sz="6600" b="0" dirty="0">
              <a:solidFill>
                <a:schemeClr val="bg1">
                  <a:lumMod val="10000"/>
                </a:schemeClr>
              </a:solidFill>
              <a:effectLst/>
              <a:latin typeface="Menlo" panose="020B0609030804020204" pitchFamily="49" charset="0"/>
            </a:endParaRPr>
          </a:p>
        </p:txBody>
      </p:sp>
    </p:spTree>
    <p:extLst>
      <p:ext uri="{BB962C8B-B14F-4D97-AF65-F5344CB8AC3E}">
        <p14:creationId xmlns:p14="http://schemas.microsoft.com/office/powerpoint/2010/main" val="39314291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40. Selenium</a:t>
            </a:r>
            <a:r>
              <a:rPr lang="zh-CN" altLang="en-US" b="1" dirty="0">
                <a:solidFill>
                  <a:srgbClr val="268BD2"/>
                </a:solidFill>
                <a:effectLst/>
                <a:latin typeface="Menlo" panose="020B0609030804020204" pitchFamily="49" charset="0"/>
              </a:rPr>
              <a:t>库</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3" name="文本框 2">
            <a:extLst>
              <a:ext uri="{FF2B5EF4-FFF2-40B4-BE49-F238E27FC236}">
                <a16:creationId xmlns:a16="http://schemas.microsoft.com/office/drawing/2014/main" id="{A84EBCFE-7C15-0715-0A9B-C2B50157F744}"/>
              </a:ext>
            </a:extLst>
          </p:cNvPr>
          <p:cNvSpPr txBox="1"/>
          <p:nvPr/>
        </p:nvSpPr>
        <p:spPr>
          <a:xfrm>
            <a:off x="1041400" y="1756745"/>
            <a:ext cx="8077200" cy="725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继续爬取相关页面小说文字：</a:t>
            </a:r>
            <a:endParaRPr lang="en-US" altLang="zh-CN" dirty="0"/>
          </a:p>
          <a:p>
            <a:r>
              <a:rPr lang="zh-CN" altLang="en-US" dirty="0"/>
              <a:t>“Notice”</a:t>
            </a:r>
          </a:p>
          <a:p>
            <a:r>
              <a:rPr lang="zh-CN" altLang="en-US" dirty="0"/>
              <a:t>A warning is given to the reader by the author.</a:t>
            </a:r>
          </a:p>
          <a:p>
            <a:endParaRPr lang="zh-CN" altLang="en-US" dirty="0"/>
          </a:p>
          <a:p>
            <a:r>
              <a:rPr lang="zh-CN" altLang="en-US" dirty="0"/>
              <a:t>“Chapter 1”</a:t>
            </a:r>
          </a:p>
          <a:p>
            <a:r>
              <a:rPr lang="zh-CN" altLang="en-US" dirty="0"/>
              <a:t>The outcome of Huck and Tom's previous adventures are revealed. Widow Douglas' attempts to civilize Huck.</a:t>
            </a:r>
          </a:p>
          <a:p>
            <a:endParaRPr lang="zh-CN" altLang="en-US" dirty="0"/>
          </a:p>
          <a:p>
            <a:r>
              <a:rPr lang="zh-CN" altLang="en-US" dirty="0"/>
              <a:t>“Chapter 2”</a:t>
            </a:r>
          </a:p>
          <a:p>
            <a:r>
              <a:rPr lang="zh-CN" altLang="en-US" dirty="0"/>
              <a:t>Huck plays a trick on Jim in order to avoid getting caught sneaking out. Huck joins Tom Sawyer's gang.</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5545922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41</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词云</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wordcloud</a:t>
            </a:r>
            <a:r>
              <a:rPr lang="zh-CN" altLang="en-US" b="1" dirty="0">
                <a:solidFill>
                  <a:srgbClr val="268BD2"/>
                </a:solidFill>
                <a:effectLst/>
                <a:latin typeface="Menlo" panose="020B0609030804020204" pitchFamily="49" charset="0"/>
              </a:rPr>
              <a:t>库等</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pic>
        <p:nvPicPr>
          <p:cNvPr id="3" name="图片 2">
            <a:extLst>
              <a:ext uri="{FF2B5EF4-FFF2-40B4-BE49-F238E27FC236}">
                <a16:creationId xmlns:a16="http://schemas.microsoft.com/office/drawing/2014/main" id="{AA444993-62CE-3450-4D74-0B98CA09A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90987"/>
            <a:ext cx="5833094" cy="7116375"/>
          </a:xfrm>
          <a:prstGeom prst="rect">
            <a:avLst/>
          </a:prstGeom>
        </p:spPr>
      </p:pic>
      <p:pic>
        <p:nvPicPr>
          <p:cNvPr id="6" name="图片 5">
            <a:extLst>
              <a:ext uri="{FF2B5EF4-FFF2-40B4-BE49-F238E27FC236}">
                <a16:creationId xmlns:a16="http://schemas.microsoft.com/office/drawing/2014/main" id="{75EB0E38-79E6-DA5F-FAFC-219E300E8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771" y="1527487"/>
            <a:ext cx="5885143" cy="7179875"/>
          </a:xfrm>
          <a:prstGeom prst="rect">
            <a:avLst/>
          </a:prstGeom>
        </p:spPr>
      </p:pic>
    </p:spTree>
    <p:extLst>
      <p:ext uri="{BB962C8B-B14F-4D97-AF65-F5344CB8AC3E}">
        <p14:creationId xmlns:p14="http://schemas.microsoft.com/office/powerpoint/2010/main" val="177549346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42. Python</a:t>
            </a:r>
            <a:r>
              <a:rPr lang="zh-CN" altLang="en-US" b="1" dirty="0">
                <a:solidFill>
                  <a:srgbClr val="268BD2"/>
                </a:solidFill>
                <a:effectLst/>
                <a:latin typeface="Menlo" panose="020B0609030804020204" pitchFamily="49" charset="0"/>
              </a:rPr>
              <a:t>自然语言处理</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jieba</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3" name="文本框 2">
            <a:extLst>
              <a:ext uri="{FF2B5EF4-FFF2-40B4-BE49-F238E27FC236}">
                <a16:creationId xmlns:a16="http://schemas.microsoft.com/office/drawing/2014/main" id="{A5B82E0B-45F5-0331-3B3F-73DA7C02F188}"/>
              </a:ext>
            </a:extLst>
          </p:cNvPr>
          <p:cNvSpPr txBox="1"/>
          <p:nvPr/>
        </p:nvSpPr>
        <p:spPr>
          <a:xfrm>
            <a:off x="660400" y="1186591"/>
            <a:ext cx="11861800" cy="7622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陈克</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黎明</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之影</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观礼台</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冉冉升起</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不眠之夜</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五星红旗</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熬过</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天际</a:t>
            </a:r>
            <a:r>
              <a:rPr lang="en-US" altLang="zh-CN" sz="2000" b="0" i="0" dirty="0">
                <a:solidFill>
                  <a:srgbClr val="657B83"/>
                </a:solidFill>
                <a:effectLst/>
                <a:latin typeface="Menlo" panose="020B0609030804020204" pitchFamily="49" charset="0"/>
              </a:rPr>
              <a:t>’]</a:t>
            </a:r>
          </a:p>
          <a:p>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能够</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时候</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工作</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等待</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染上</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红色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太阳</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伴随</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黑夜</a:t>
            </a:r>
            <a:r>
              <a:rPr lang="en-US" altLang="zh-CN" sz="2000" b="0" i="0" dirty="0">
                <a:solidFill>
                  <a:srgbClr val="657B83"/>
                </a:solidFill>
                <a:effectLst/>
                <a:latin typeface="Menlo" panose="020B0609030804020204" pitchFamily="49" charset="0"/>
              </a:rPr>
              <a:t>’] </a:t>
            </a:r>
          </a:p>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陈克</a:t>
            </a:r>
            <a:r>
              <a:rPr lang="en-US" altLang="zh-CN" sz="2000" b="0" i="0" dirty="0">
                <a:solidFill>
                  <a:srgbClr val="657B83"/>
                </a:solidFill>
                <a:effectLst/>
                <a:latin typeface="Menlo" panose="020B0609030804020204" pitchFamily="49" charset="0"/>
              </a:rPr>
              <a:t>', 0.8983905518105264), ('</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0.3777257345964912), ('</a:t>
            </a:r>
            <a:r>
              <a:rPr lang="zh-CN" altLang="en-US" sz="2000" b="0" i="0" dirty="0">
                <a:solidFill>
                  <a:srgbClr val="657B83"/>
                </a:solidFill>
                <a:effectLst/>
                <a:latin typeface="Menlo" panose="020B0609030804020204" pitchFamily="49" charset="0"/>
              </a:rPr>
              <a:t>黎明</a:t>
            </a:r>
            <a:r>
              <a:rPr lang="en-US" altLang="zh-CN" sz="2000" b="0" i="0" dirty="0">
                <a:solidFill>
                  <a:srgbClr val="657B83"/>
                </a:solidFill>
                <a:effectLst/>
                <a:latin typeface="Menlo" panose="020B0609030804020204" pitchFamily="49" charset="0"/>
              </a:rPr>
              <a:t>', 0.281408584757193), ('</a:t>
            </a:r>
            <a:r>
              <a:rPr lang="zh-CN" altLang="en-US" sz="2000" b="0" i="0" dirty="0">
                <a:solidFill>
                  <a:srgbClr val="657B83"/>
                </a:solidFill>
                <a:effectLst/>
                <a:latin typeface="Menlo" panose="020B0609030804020204" pitchFamily="49" charset="0"/>
              </a:rPr>
              <a:t>之影</a:t>
            </a:r>
            <a:r>
              <a:rPr lang="en-US" altLang="zh-CN" sz="2000" b="0" i="0" dirty="0">
                <a:solidFill>
                  <a:srgbClr val="657B83"/>
                </a:solidFill>
                <a:effectLst/>
                <a:latin typeface="Menlo" panose="020B0609030804020204" pitchFamily="49" charset="0"/>
              </a:rPr>
              <a:t>', 0.2124371611), ('</a:t>
            </a:r>
            <a:r>
              <a:rPr lang="zh-CN" altLang="en-US" sz="2000" b="0" i="0" dirty="0">
                <a:solidFill>
                  <a:srgbClr val="657B83"/>
                </a:solidFill>
                <a:effectLst/>
                <a:latin typeface="Menlo" panose="020B0609030804020204" pitchFamily="49" charset="0"/>
              </a:rPr>
              <a:t>观礼台</a:t>
            </a:r>
            <a:r>
              <a:rPr lang="en-US" altLang="zh-CN" sz="2000" b="0" i="0" dirty="0">
                <a:solidFill>
                  <a:srgbClr val="657B83"/>
                </a:solidFill>
                <a:effectLst/>
                <a:latin typeface="Menlo" panose="020B0609030804020204" pitchFamily="49" charset="0"/>
              </a:rPr>
              <a:t>', 0.2124371611), ('</a:t>
            </a:r>
            <a:r>
              <a:rPr lang="zh-CN" altLang="en-US" sz="2000" b="0" i="0" dirty="0">
                <a:solidFill>
                  <a:srgbClr val="657B83"/>
                </a:solidFill>
                <a:effectLst/>
                <a:latin typeface="Menlo" panose="020B0609030804020204" pitchFamily="49" charset="0"/>
              </a:rPr>
              <a:t>冉冉升起</a:t>
            </a:r>
            <a:r>
              <a:rPr lang="en-US" altLang="zh-CN" sz="2000" b="0" i="0" dirty="0">
                <a:solidFill>
                  <a:srgbClr val="657B83"/>
                </a:solidFill>
                <a:effectLst/>
                <a:latin typeface="Menlo" panose="020B0609030804020204" pitchFamily="49" charset="0"/>
              </a:rPr>
              <a:t>', 0.19522963034561405), ('</a:t>
            </a:r>
            <a:r>
              <a:rPr lang="zh-CN" altLang="en-US" sz="2000" b="0" i="0" dirty="0">
                <a:solidFill>
                  <a:srgbClr val="657B83"/>
                </a:solidFill>
                <a:effectLst/>
                <a:latin typeface="Menlo" panose="020B0609030804020204" pitchFamily="49" charset="0"/>
              </a:rPr>
              <a:t>不眠之夜</a:t>
            </a:r>
            <a:r>
              <a:rPr lang="en-US" altLang="zh-CN" sz="2000" b="0" i="0" dirty="0">
                <a:solidFill>
                  <a:srgbClr val="657B83"/>
                </a:solidFill>
                <a:effectLst/>
                <a:latin typeface="Menlo" panose="020B0609030804020204" pitchFamily="49" charset="0"/>
              </a:rPr>
              <a:t>', 0.1931632613), ('</a:t>
            </a:r>
            <a:r>
              <a:rPr lang="zh-CN" altLang="en-US" sz="2000" b="0" i="0" dirty="0">
                <a:solidFill>
                  <a:srgbClr val="657B83"/>
                </a:solidFill>
                <a:effectLst/>
                <a:latin typeface="Menlo" panose="020B0609030804020204" pitchFamily="49" charset="0"/>
              </a:rPr>
              <a:t>五星红旗</a:t>
            </a:r>
            <a:r>
              <a:rPr lang="en-US" altLang="zh-CN" sz="2000" b="0" i="0" dirty="0">
                <a:solidFill>
                  <a:srgbClr val="657B83"/>
                </a:solidFill>
                <a:effectLst/>
                <a:latin typeface="Menlo" panose="020B0609030804020204" pitchFamily="49" charset="0"/>
              </a:rPr>
              <a:t>', 0.1860498383508772), ('</a:t>
            </a:r>
            <a:r>
              <a:rPr lang="zh-CN" altLang="en-US" sz="2000" b="0" i="0" dirty="0">
                <a:solidFill>
                  <a:srgbClr val="657B83"/>
                </a:solidFill>
                <a:effectLst/>
                <a:latin typeface="Menlo" panose="020B0609030804020204" pitchFamily="49" charset="0"/>
              </a:rPr>
              <a:t>熬过</a:t>
            </a:r>
            <a:r>
              <a:rPr lang="en-US" altLang="zh-CN" sz="2000" b="0" i="0" dirty="0">
                <a:solidFill>
                  <a:srgbClr val="657B83"/>
                </a:solidFill>
                <a:effectLst/>
                <a:latin typeface="Menlo" panose="020B0609030804020204" pitchFamily="49" charset="0"/>
              </a:rPr>
              <a:t>', 0.17388936149842107), ('</a:t>
            </a:r>
            <a:r>
              <a:rPr lang="zh-CN" altLang="en-US" sz="2000" b="0" i="0" dirty="0">
                <a:solidFill>
                  <a:srgbClr val="657B83"/>
                </a:solidFill>
                <a:effectLst/>
                <a:latin typeface="Menlo" panose="020B0609030804020204" pitchFamily="49" charset="0"/>
              </a:rPr>
              <a:t>天际</a:t>
            </a:r>
            <a:r>
              <a:rPr lang="en-US" altLang="zh-CN" sz="2000" b="0" i="0" dirty="0">
                <a:solidFill>
                  <a:srgbClr val="657B83"/>
                </a:solidFill>
                <a:effectLst/>
                <a:latin typeface="Menlo" panose="020B0609030804020204" pitchFamily="49" charset="0"/>
              </a:rPr>
              <a:t>', 0.17118496360666666)] </a:t>
            </a:r>
          </a:p>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1.0), ('</a:t>
            </a:r>
            <a:r>
              <a:rPr lang="zh-CN" altLang="en-US" sz="2000" b="0" i="0" dirty="0">
                <a:solidFill>
                  <a:srgbClr val="657B83"/>
                </a:solidFill>
                <a:effectLst/>
                <a:latin typeface="Menlo" panose="020B0609030804020204" pitchFamily="49" charset="0"/>
              </a:rPr>
              <a:t>能够</a:t>
            </a:r>
            <a:r>
              <a:rPr lang="en-US" altLang="zh-CN" sz="2000" b="0" i="0" dirty="0">
                <a:solidFill>
                  <a:srgbClr val="657B83"/>
                </a:solidFill>
                <a:effectLst/>
                <a:latin typeface="Menlo" panose="020B0609030804020204" pitchFamily="49" charset="0"/>
              </a:rPr>
              <a:t>', 0.9977554461042824), ('</a:t>
            </a:r>
            <a:r>
              <a:rPr lang="zh-CN" altLang="en-US" sz="2000" b="0" i="0" dirty="0">
                <a:solidFill>
                  <a:srgbClr val="657B83"/>
                </a:solidFill>
                <a:effectLst/>
                <a:latin typeface="Menlo" panose="020B0609030804020204" pitchFamily="49" charset="0"/>
              </a:rPr>
              <a:t>时候</a:t>
            </a:r>
            <a:r>
              <a:rPr lang="en-US" altLang="zh-CN" sz="2000" b="0" i="0" dirty="0">
                <a:solidFill>
                  <a:srgbClr val="657B83"/>
                </a:solidFill>
                <a:effectLst/>
                <a:latin typeface="Menlo" panose="020B0609030804020204" pitchFamily="49" charset="0"/>
              </a:rPr>
              <a:t>', 0.9968617702234596), ('</a:t>
            </a:r>
            <a:r>
              <a:rPr lang="zh-CN" altLang="en-US" sz="2000" b="0" i="0" dirty="0">
                <a:solidFill>
                  <a:srgbClr val="657B83"/>
                </a:solidFill>
                <a:effectLst/>
                <a:latin typeface="Menlo" panose="020B0609030804020204" pitchFamily="49" charset="0"/>
              </a:rPr>
              <a:t>工作</a:t>
            </a:r>
            <a:r>
              <a:rPr lang="en-US" altLang="zh-CN" sz="2000" b="0" i="0" dirty="0">
                <a:solidFill>
                  <a:srgbClr val="657B83"/>
                </a:solidFill>
                <a:effectLst/>
                <a:latin typeface="Menlo" panose="020B0609030804020204" pitchFamily="49" charset="0"/>
              </a:rPr>
              <a:t>', 0.9934182365197717), ('</a:t>
            </a:r>
            <a:r>
              <a:rPr lang="zh-CN" altLang="en-US" sz="2000" b="0" i="0" dirty="0">
                <a:solidFill>
                  <a:srgbClr val="657B83"/>
                </a:solidFill>
                <a:effectLst/>
                <a:latin typeface="Menlo" panose="020B0609030804020204" pitchFamily="49" charset="0"/>
              </a:rPr>
              <a:t>等待</a:t>
            </a:r>
            <a:r>
              <a:rPr lang="en-US" altLang="zh-CN" sz="2000" b="0" i="0" dirty="0">
                <a:solidFill>
                  <a:srgbClr val="657B83"/>
                </a:solidFill>
                <a:effectLst/>
                <a:latin typeface="Menlo" panose="020B0609030804020204" pitchFamily="49" charset="0"/>
              </a:rPr>
              <a:t>', 0.9934182365197717), ('</a:t>
            </a:r>
            <a:r>
              <a:rPr lang="zh-CN" altLang="en-US" sz="2000" b="0" i="0" dirty="0">
                <a:solidFill>
                  <a:srgbClr val="657B83"/>
                </a:solidFill>
                <a:effectLst/>
                <a:latin typeface="Menlo" panose="020B0609030804020204" pitchFamily="49" charset="0"/>
              </a:rPr>
              <a:t>染上</a:t>
            </a:r>
            <a:r>
              <a:rPr lang="en-US" altLang="zh-CN" sz="2000" b="0" i="0" dirty="0">
                <a:solidFill>
                  <a:srgbClr val="657B83"/>
                </a:solidFill>
                <a:effectLst/>
                <a:latin typeface="Menlo" panose="020B0609030804020204" pitchFamily="49" charset="0"/>
              </a:rPr>
              <a:t>', 0.7985228409882946), ('</a:t>
            </a:r>
            <a:r>
              <a:rPr lang="zh-CN" altLang="en-US" sz="2000" b="0" i="0" dirty="0">
                <a:solidFill>
                  <a:srgbClr val="657B83"/>
                </a:solidFill>
                <a:effectLst/>
                <a:latin typeface="Menlo" panose="020B0609030804020204" pitchFamily="49" charset="0"/>
              </a:rPr>
              <a:t>红色</a:t>
            </a:r>
            <a:r>
              <a:rPr lang="en-US" altLang="zh-CN" sz="2000" b="0" i="0" dirty="0">
                <a:solidFill>
                  <a:srgbClr val="657B83"/>
                </a:solidFill>
                <a:effectLst/>
                <a:latin typeface="Menlo" panose="020B0609030804020204" pitchFamily="49" charset="0"/>
              </a:rPr>
              <a:t>', 0.7541745835463696), ('</a:t>
            </a:r>
            <a:r>
              <a:rPr lang="zh-CN" altLang="en-US" sz="2000" b="0" i="0" dirty="0">
                <a:solidFill>
                  <a:srgbClr val="657B83"/>
                </a:solidFill>
                <a:effectLst/>
                <a:latin typeface="Menlo" panose="020B0609030804020204" pitchFamily="49" charset="0"/>
              </a:rPr>
              <a:t>太阳</a:t>
            </a:r>
            <a:r>
              <a:rPr lang="en-US" altLang="zh-CN" sz="2000" b="0" i="0" dirty="0">
                <a:solidFill>
                  <a:srgbClr val="657B83"/>
                </a:solidFill>
                <a:effectLst/>
                <a:latin typeface="Menlo" panose="020B0609030804020204" pitchFamily="49" charset="0"/>
              </a:rPr>
              <a:t>', 0.7495641098646791), ('</a:t>
            </a:r>
            <a:r>
              <a:rPr lang="zh-CN" altLang="en-US" sz="2000" b="0" i="0" dirty="0">
                <a:solidFill>
                  <a:srgbClr val="657B83"/>
                </a:solidFill>
                <a:effectLst/>
                <a:latin typeface="Menlo" panose="020B0609030804020204" pitchFamily="49" charset="0"/>
              </a:rPr>
              <a:t>伴随</a:t>
            </a:r>
            <a:r>
              <a:rPr lang="en-US" altLang="zh-CN" sz="2000" b="0" i="0" dirty="0">
                <a:solidFill>
                  <a:srgbClr val="657B83"/>
                </a:solidFill>
                <a:effectLst/>
                <a:latin typeface="Menlo" panose="020B0609030804020204" pitchFamily="49" charset="0"/>
              </a:rPr>
              <a:t>', 0.7436748177726326), ('</a:t>
            </a:r>
            <a:r>
              <a:rPr lang="zh-CN" altLang="en-US" sz="2000" b="0" i="0" dirty="0">
                <a:solidFill>
                  <a:srgbClr val="657B83"/>
                </a:solidFill>
                <a:effectLst/>
                <a:latin typeface="Menlo" panose="020B0609030804020204" pitchFamily="49" charset="0"/>
              </a:rPr>
              <a:t>黑夜</a:t>
            </a:r>
            <a:r>
              <a:rPr lang="en-US" altLang="zh-CN" sz="2000" b="0" i="0" dirty="0">
                <a:solidFill>
                  <a:srgbClr val="657B83"/>
                </a:solidFill>
                <a:effectLst/>
                <a:latin typeface="Menlo" panose="020B0609030804020204" pitchFamily="49" charset="0"/>
              </a:rPr>
              <a:t>', 0.671554833852044)] </a:t>
            </a:r>
          </a:p>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观礼台</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天际</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霞光</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染上</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黑夜</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时分</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色彩</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红色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无法</a:t>
            </a:r>
            <a:r>
              <a:rPr lang="en-US" altLang="zh-CN" sz="2000" b="0" i="0" dirty="0">
                <a:solidFill>
                  <a:srgbClr val="657B83"/>
                </a:solidFill>
                <a:effectLst/>
                <a:latin typeface="Menlo" panose="020B0609030804020204" pitchFamily="49" charset="0"/>
              </a:rPr>
              <a:t>’] </a:t>
            </a:r>
          </a:p>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染上</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霞光</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时候</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无法</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时分</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色彩</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世界</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红色</a:t>
            </a:r>
            <a:r>
              <a:rPr lang="en-US" altLang="zh-CN" sz="2000" b="0" i="0" dirty="0">
                <a:solidFill>
                  <a:srgbClr val="657B83"/>
                </a:solidFill>
                <a:effectLst/>
                <a:latin typeface="Menlo" panose="020B0609030804020204" pitchFamily="49" charset="0"/>
              </a:rPr>
              <a:t>’] </a:t>
            </a:r>
          </a:p>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观礼台</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天际</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霞光</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染上</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混沌</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鲜艳</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黑夜</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时分</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轻松</a:t>
            </a:r>
            <a:r>
              <a:rPr lang="en-US" altLang="zh-CN" sz="2000" b="0" i="0" dirty="0">
                <a:solidFill>
                  <a:srgbClr val="657B83"/>
                </a:solidFill>
                <a:effectLst/>
                <a:latin typeface="Menlo" panose="020B0609030804020204" pitchFamily="49" charset="0"/>
              </a:rPr>
              <a:t>’] </a:t>
            </a:r>
          </a:p>
          <a:p>
            <a:r>
              <a:rPr lang="en-US" altLang="zh-CN" sz="2000" b="0" i="0" dirty="0">
                <a:solidFill>
                  <a:srgbClr val="657B83"/>
                </a:solidFill>
                <a:effectLst/>
                <a:latin typeface="Menlo" panose="020B0609030804020204" pitchFamily="49" charset="0"/>
              </a:rPr>
              <a:t>['</a:t>
            </a:r>
            <a:r>
              <a:rPr lang="zh-CN" altLang="en-US" sz="2000" b="0" i="0" dirty="0">
                <a:solidFill>
                  <a:srgbClr val="657B83"/>
                </a:solidFill>
                <a:effectLst/>
                <a:latin typeface="Menlo" panose="020B0609030804020204" pitchFamily="49" charset="0"/>
              </a:rPr>
              <a:t>染上</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鲜艳</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色彩</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世界</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霞光</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黑夜</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时候</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赤色</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混沌</a:t>
            </a:r>
            <a:r>
              <a:rPr lang="en-US" altLang="zh-CN" sz="2000" b="0" i="0" dirty="0">
                <a:solidFill>
                  <a:srgbClr val="657B83"/>
                </a:solidFill>
                <a:effectLst/>
                <a:latin typeface="Menlo" panose="020B0609030804020204" pitchFamily="49" charset="0"/>
              </a:rPr>
              <a:t>', '</a:t>
            </a:r>
            <a:r>
              <a:rPr lang="zh-CN" altLang="en-US" sz="2000" b="0" i="0" dirty="0">
                <a:solidFill>
                  <a:srgbClr val="657B83"/>
                </a:solidFill>
                <a:effectLst/>
                <a:latin typeface="Menlo" panose="020B0609030804020204" pitchFamily="49" charset="0"/>
              </a:rPr>
              <a:t>无法</a:t>
            </a:r>
            <a:r>
              <a:rPr lang="en-US" altLang="zh-CN" sz="2000" b="0" i="0" dirty="0">
                <a:solidFill>
                  <a:srgbClr val="657B83"/>
                </a:solidFill>
                <a:effectLst/>
                <a:latin typeface="Menlo" panose="020B0609030804020204" pitchFamily="49" charset="0"/>
              </a:rPr>
              <a:t>']</a:t>
            </a:r>
            <a:endParaRPr lang="zh-CN" altLang="en-US" sz="2000" dirty="0"/>
          </a:p>
        </p:txBody>
      </p:sp>
    </p:spTree>
    <p:extLst>
      <p:ext uri="{BB962C8B-B14F-4D97-AF65-F5344CB8AC3E}">
        <p14:creationId xmlns:p14="http://schemas.microsoft.com/office/powerpoint/2010/main" val="323077941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43.</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a:t>
            </a:r>
            <a:r>
              <a:rPr lang="zh-CN" altLang="en-US" b="1" dirty="0">
                <a:solidFill>
                  <a:srgbClr val="268BD2"/>
                </a:solidFill>
                <a:effectLst/>
                <a:latin typeface="Menlo" panose="020B0609030804020204" pitchFamily="49" charset="0"/>
              </a:rPr>
              <a:t>自然语言处理</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gensim</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3" name="文本框 2">
            <a:extLst>
              <a:ext uri="{FF2B5EF4-FFF2-40B4-BE49-F238E27FC236}">
                <a16:creationId xmlns:a16="http://schemas.microsoft.com/office/drawing/2014/main" id="{6376849B-7CF7-C2E1-248B-56E804190A05}"/>
              </a:ext>
            </a:extLst>
          </p:cNvPr>
          <p:cNvSpPr txBox="1"/>
          <p:nvPr/>
        </p:nvSpPr>
        <p:spPr>
          <a:xfrm>
            <a:off x="977900" y="1188615"/>
            <a:ext cx="9588500" cy="84607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1800" b="0" i="0" dirty="0">
                <a:solidFill>
                  <a:srgbClr val="657B83"/>
                </a:solidFill>
                <a:effectLst/>
                <a:latin typeface="Menlo" panose="020B0609030804020204" pitchFamily="49" charset="0"/>
              </a:rPr>
              <a:t>Test Document (85): «the fir tree and the bramble» SIMILAR/DISSIMILAR DOCS PER MODEL Doc2Vec&lt;dm/m,d64,n5,w5,mc4,s0.001,t3&gt;: </a:t>
            </a:r>
          </a:p>
          <a:p>
            <a:r>
              <a:rPr lang="en-US" altLang="zh-CN" sz="1800" b="0" i="0" dirty="0">
                <a:solidFill>
                  <a:srgbClr val="657B83"/>
                </a:solidFill>
                <a:effectLst/>
                <a:latin typeface="Menlo" panose="020B0609030804020204" pitchFamily="49" charset="0"/>
              </a:rPr>
              <a:t>MOST (18, 0.6504717469215393): «the pomegranate and apple tree disputed as to which was the most beautiful when their strife was at its height bramble from the neighboring hedge lifted up its voice and said in boastful tone pray my dear friends in my presence at least cease from such vain </a:t>
            </a:r>
            <a:r>
              <a:rPr lang="en-US" altLang="zh-CN" sz="1800" b="0" i="0" dirty="0" err="1">
                <a:solidFill>
                  <a:srgbClr val="657B83"/>
                </a:solidFill>
                <a:effectLst/>
                <a:latin typeface="Menlo" panose="020B0609030804020204" pitchFamily="49" charset="0"/>
              </a:rPr>
              <a:t>disputings</a:t>
            </a:r>
            <a:r>
              <a:rPr lang="en-US" altLang="zh-CN" sz="1800" b="0" i="0" dirty="0">
                <a:solidFill>
                  <a:srgbClr val="657B83"/>
                </a:solidFill>
                <a:effectLst/>
                <a:latin typeface="Menlo" panose="020B0609030804020204" pitchFamily="49" charset="0"/>
              </a:rPr>
              <a:t>» </a:t>
            </a:r>
          </a:p>
          <a:p>
            <a:r>
              <a:rPr lang="en-US" altLang="zh-CN" sz="1800" b="0" i="0" dirty="0">
                <a:solidFill>
                  <a:srgbClr val="FF0000"/>
                </a:solidFill>
                <a:effectLst/>
                <a:latin typeface="Menlo" panose="020B0609030804020204" pitchFamily="49" charset="0"/>
              </a:rPr>
              <a:t>actual:3 (85, 0.606070876121521)</a:t>
            </a:r>
            <a:r>
              <a:rPr lang="en-US" altLang="zh-CN" sz="1800" b="0" i="0" dirty="0">
                <a:solidFill>
                  <a:srgbClr val="657B83"/>
                </a:solidFill>
                <a:effectLst/>
                <a:latin typeface="Menlo" panose="020B0609030804020204" pitchFamily="49" charset="0"/>
              </a:rPr>
              <a:t>: «fir tree said boastingly to the bramble you are useful for nothing at all while am everywhere used for roofs and houses the bramble answered you poor creature if you would only call to mind the axes and saws which are about to hew you down you would have reason to wish that you had grown up bramble not fir tree better poverty without care than riches with» </a:t>
            </a:r>
          </a:p>
          <a:p>
            <a:r>
              <a:rPr lang="en-US" altLang="zh-CN" sz="1800" b="0" i="0" dirty="0">
                <a:solidFill>
                  <a:srgbClr val="657B83"/>
                </a:solidFill>
                <a:effectLst/>
                <a:latin typeface="Menlo" panose="020B0609030804020204" pitchFamily="49" charset="0"/>
              </a:rPr>
              <a:t>MEDIAN (229, 0.3476870059967041): «the north wind and the sun disputed as to which was the most powerful and agreed that he should be declared the victor who could first strip wayfaring man of his clothes the north wind first tried his power and blew with all his might but the keener his blasts the closer the traveler wrapped his cloak around him until at last resigning all hope of victory the wind called upon the sun to see what he could do the sun suddenly shone out with all his warmth the traveler no sooner felt his genial rays than he took off one garment after another and at last fairly overcome with heat undressed and bathed in stream that lay in his path persuasion is better than force»</a:t>
            </a:r>
            <a:endParaRPr lang="zh-CN" altLang="en-US" sz="1800" dirty="0"/>
          </a:p>
        </p:txBody>
      </p:sp>
    </p:spTree>
    <p:extLst>
      <p:ext uri="{BB962C8B-B14F-4D97-AF65-F5344CB8AC3E}">
        <p14:creationId xmlns:p14="http://schemas.microsoft.com/office/powerpoint/2010/main" val="215317842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
          <p:cNvSpPr/>
          <p:nvPr/>
        </p:nvSpPr>
        <p:spPr>
          <a:xfrm>
            <a:off x="5969000" y="2717800"/>
            <a:ext cx="63500" cy="35560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Shape 139"/>
          <p:cNvSpPr>
            <a:spLocks noGrp="1"/>
          </p:cNvSpPr>
          <p:nvPr>
            <p:ph type="title"/>
          </p:nvPr>
        </p:nvSpPr>
        <p:spPr>
          <a:xfrm>
            <a:off x="660400" y="2717800"/>
            <a:ext cx="4699000" cy="3556000"/>
          </a:xfrm>
          <a:prstGeom prst="rect">
            <a:avLst/>
          </a:prstGeom>
        </p:spPr>
        <p:txBody>
          <a:bodyPr/>
          <a:lstStyle/>
          <a:p>
            <a:pPr lvl="0" algn="r">
              <a:defRPr sz="1800" b="0" cap="none">
                <a:solidFill>
                  <a:srgbClr val="000000"/>
                </a:solidFill>
              </a:defRPr>
            </a:pPr>
            <a:r>
              <a:rPr sz="26000" b="1" cap="all" dirty="0">
                <a:solidFill>
                  <a:srgbClr val="6F5F5C"/>
                </a:solidFill>
              </a:rPr>
              <a:t>0</a:t>
            </a:r>
            <a:r>
              <a:rPr lang="en-US" altLang="zh-CN" sz="26000" b="1" cap="all" dirty="0">
                <a:solidFill>
                  <a:srgbClr val="6F5F5C"/>
                </a:solidFill>
              </a:rPr>
              <a:t>4</a:t>
            </a:r>
            <a:endParaRPr sz="26000" b="1" cap="all" dirty="0">
              <a:solidFill>
                <a:srgbClr val="6F5F5C"/>
              </a:solidFill>
            </a:endParaRPr>
          </a:p>
        </p:txBody>
      </p:sp>
      <p:sp>
        <p:nvSpPr>
          <p:cNvPr id="7" name="Shape 140"/>
          <p:cNvSpPr>
            <a:spLocks noGrp="1"/>
          </p:cNvSpPr>
          <p:nvPr>
            <p:ph type="body" idx="1"/>
          </p:nvPr>
        </p:nvSpPr>
        <p:spPr>
          <a:xfrm>
            <a:off x="6756400" y="2717800"/>
            <a:ext cx="5346700" cy="3556000"/>
          </a:xfrm>
          <a:prstGeom prst="rect">
            <a:avLst/>
          </a:prstGeom>
        </p:spPr>
        <p:txBody>
          <a:bodyPr anchor="ctr" anchorCtr="0"/>
          <a:lstStyle/>
          <a:p>
            <a:r>
              <a:rPr lang="en-US" altLang="zh-CN" sz="6600" dirty="0" err="1">
                <a:solidFill>
                  <a:schemeClr val="bg1">
                    <a:lumMod val="10000"/>
                  </a:schemeClr>
                </a:solidFill>
                <a:latin typeface="Menlo" panose="020B0609030804020204" pitchFamily="49" charset="0"/>
              </a:rPr>
              <a:t>confirmes.csv</a:t>
            </a:r>
            <a:endParaRPr lang="en-US" altLang="zh-CN" sz="6600" b="0" dirty="0">
              <a:solidFill>
                <a:schemeClr val="bg1">
                  <a:lumMod val="10000"/>
                </a:schemeClr>
              </a:solidFill>
              <a:effectLst/>
              <a:latin typeface="Menlo" panose="020B0609030804020204" pitchFamily="49" charset="0"/>
            </a:endParaRPr>
          </a:p>
        </p:txBody>
      </p:sp>
    </p:spTree>
    <p:extLst>
      <p:ext uri="{BB962C8B-B14F-4D97-AF65-F5344CB8AC3E}">
        <p14:creationId xmlns:p14="http://schemas.microsoft.com/office/powerpoint/2010/main" val="287972210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9296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44.</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MATLAB</a:t>
            </a:r>
            <a:r>
              <a:rPr lang="zh-CN" altLang="en-US" b="1" dirty="0">
                <a:solidFill>
                  <a:srgbClr val="268BD2"/>
                </a:solidFill>
                <a:effectLst/>
                <a:latin typeface="Menlo" panose="020B0609030804020204" pitchFamily="49" charset="0"/>
              </a:rPr>
              <a:t>线性回归、 广义线性回归 </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glmfit</a:t>
            </a:r>
            <a:r>
              <a:rPr lang="zh-CN" altLang="en-US" b="1" dirty="0">
                <a:solidFill>
                  <a:srgbClr val="268BD2"/>
                </a:solidFill>
                <a:effectLst/>
                <a:latin typeface="Menlo" panose="020B0609030804020204" pitchFamily="49" charset="0"/>
              </a:rPr>
              <a:t>函数</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9" name="文本框 8">
            <a:extLst>
              <a:ext uri="{FF2B5EF4-FFF2-40B4-BE49-F238E27FC236}">
                <a16:creationId xmlns:a16="http://schemas.microsoft.com/office/drawing/2014/main" id="{C37A3DF3-6EEB-2881-C4D1-1A48E3E10897}"/>
              </a:ext>
            </a:extLst>
          </p:cNvPr>
          <p:cNvSpPr txBox="1"/>
          <p:nvPr/>
        </p:nvSpPr>
        <p:spPr>
          <a:xfrm>
            <a:off x="1155700" y="1717524"/>
            <a:ext cx="6502400" cy="17973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212121"/>
                </a:solidFill>
                <a:effectLst/>
                <a:latin typeface="Menlo" panose="020B0609030804020204" pitchFamily="49" charset="0"/>
              </a:rPr>
              <a:t>x1 = M(:,2); </a:t>
            </a:r>
            <a:r>
              <a:rPr lang="en-US" altLang="zh-CN" b="0" i="0" u="none" strike="noStrike" dirty="0">
                <a:solidFill>
                  <a:srgbClr val="008013"/>
                </a:solidFill>
                <a:effectLst/>
                <a:latin typeface="Menlo" panose="020B0609030804020204" pitchFamily="49" charset="0"/>
              </a:rPr>
              <a:t>%</a:t>
            </a:r>
            <a:r>
              <a:rPr lang="zh-CN" altLang="en-US" b="0" i="0" u="none" strike="noStrike" dirty="0">
                <a:solidFill>
                  <a:srgbClr val="008013"/>
                </a:solidFill>
                <a:effectLst/>
                <a:latin typeface="Menlo" panose="020B0609030804020204" pitchFamily="49" charset="0"/>
              </a:rPr>
              <a:t>定义自变量</a:t>
            </a:r>
            <a:endParaRPr lang="zh-CN" altLang="en-US" b="0" i="0" dirty="0">
              <a:solidFill>
                <a:srgbClr val="212121"/>
              </a:solidFill>
              <a:effectLst/>
              <a:latin typeface="Menlo" panose="020B0609030804020204" pitchFamily="49" charset="0"/>
            </a:endParaRPr>
          </a:p>
          <a:p>
            <a:r>
              <a:rPr lang="en-US" altLang="zh-CN" b="0" i="0" dirty="0">
                <a:solidFill>
                  <a:srgbClr val="212121"/>
                </a:solidFill>
                <a:effectLst/>
                <a:latin typeface="Menlo" panose="020B0609030804020204" pitchFamily="49" charset="0"/>
              </a:rPr>
              <a:t>x2 = M(:,3); </a:t>
            </a:r>
            <a:r>
              <a:rPr lang="en-US" altLang="zh-CN" b="0" i="0" u="none" strike="noStrike" dirty="0">
                <a:solidFill>
                  <a:srgbClr val="008013"/>
                </a:solidFill>
                <a:effectLst/>
                <a:latin typeface="Menlo" panose="020B0609030804020204" pitchFamily="49" charset="0"/>
              </a:rPr>
              <a:t>% </a:t>
            </a:r>
            <a:r>
              <a:rPr lang="zh-CN" altLang="en-US" b="0" i="0" u="none" strike="noStrike" dirty="0">
                <a:solidFill>
                  <a:srgbClr val="008013"/>
                </a:solidFill>
                <a:effectLst/>
                <a:latin typeface="Menlo" panose="020B0609030804020204" pitchFamily="49" charset="0"/>
              </a:rPr>
              <a:t>定义自变量（含空值）</a:t>
            </a:r>
            <a:endParaRPr lang="zh-CN" altLang="en-US" b="0" i="0" dirty="0">
              <a:solidFill>
                <a:srgbClr val="212121"/>
              </a:solidFill>
              <a:effectLst/>
              <a:latin typeface="Menlo" panose="020B0609030804020204" pitchFamily="49" charset="0"/>
            </a:endParaRPr>
          </a:p>
          <a:p>
            <a:r>
              <a:rPr lang="en-US" altLang="zh-CN" b="0" i="0" dirty="0">
                <a:solidFill>
                  <a:srgbClr val="212121"/>
                </a:solidFill>
                <a:effectLst/>
                <a:latin typeface="Menlo" panose="020B0609030804020204" pitchFamily="49" charset="0"/>
              </a:rPr>
              <a:t>y = M(:,4);</a:t>
            </a:r>
          </a:p>
        </p:txBody>
      </p:sp>
      <p:pic>
        <p:nvPicPr>
          <p:cNvPr id="11" name="图片 10" descr="图表&#10;&#10;描述已自动生成">
            <a:extLst>
              <a:ext uri="{FF2B5EF4-FFF2-40B4-BE49-F238E27FC236}">
                <a16:creationId xmlns:a16="http://schemas.microsoft.com/office/drawing/2014/main" id="{A5A1B1E1-A552-CCA4-94E2-7004125EB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50" y="4154412"/>
            <a:ext cx="6565900" cy="4889500"/>
          </a:xfrm>
          <a:prstGeom prst="rect">
            <a:avLst/>
          </a:prstGeom>
        </p:spPr>
      </p:pic>
    </p:spTree>
    <p:extLst>
      <p:ext uri="{BB962C8B-B14F-4D97-AF65-F5344CB8AC3E}">
        <p14:creationId xmlns:p14="http://schemas.microsoft.com/office/powerpoint/2010/main" val="242734118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4" name="文本框 3">
            <a:extLst>
              <a:ext uri="{FF2B5EF4-FFF2-40B4-BE49-F238E27FC236}">
                <a16:creationId xmlns:a16="http://schemas.microsoft.com/office/drawing/2014/main" id="{507C5359-FA6E-933F-2E5D-0D7C6B9F8661}"/>
              </a:ext>
            </a:extLst>
          </p:cNvPr>
          <p:cNvSpPr txBox="1"/>
          <p:nvPr/>
        </p:nvSpPr>
        <p:spPr>
          <a:xfrm>
            <a:off x="660400" y="424631"/>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45. MATLAB </a:t>
            </a:r>
            <a:r>
              <a:rPr lang="zh-CN" altLang="en-US" b="1" dirty="0">
                <a:solidFill>
                  <a:srgbClr val="268BD2"/>
                </a:solidFill>
                <a:effectLst/>
                <a:latin typeface="Menlo" panose="020B0609030804020204" pitchFamily="49" charset="0"/>
              </a:rPr>
              <a:t>决策树</a:t>
            </a:r>
            <a:endParaRPr lang="zh-CN" altLang="en-US" b="0" dirty="0">
              <a:solidFill>
                <a:srgbClr val="657B83"/>
              </a:solidFill>
              <a:effectLst/>
              <a:latin typeface="Menlo" panose="020B0609030804020204" pitchFamily="49" charset="0"/>
            </a:endParaRPr>
          </a:p>
        </p:txBody>
      </p:sp>
      <p:pic>
        <p:nvPicPr>
          <p:cNvPr id="5" name="图片 4">
            <a:extLst>
              <a:ext uri="{FF2B5EF4-FFF2-40B4-BE49-F238E27FC236}">
                <a16:creationId xmlns:a16="http://schemas.microsoft.com/office/drawing/2014/main" id="{26EA35C3-53FD-825C-1F96-6AC4537B8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790700"/>
            <a:ext cx="6413500" cy="3987800"/>
          </a:xfrm>
          <a:prstGeom prst="rect">
            <a:avLst/>
          </a:prstGeom>
        </p:spPr>
      </p:pic>
      <p:pic>
        <p:nvPicPr>
          <p:cNvPr id="7" name="图片 6">
            <a:extLst>
              <a:ext uri="{FF2B5EF4-FFF2-40B4-BE49-F238E27FC236}">
                <a16:creationId xmlns:a16="http://schemas.microsoft.com/office/drawing/2014/main" id="{0F09D3D0-9156-72E6-1987-24DBDC992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750" y="5353869"/>
            <a:ext cx="6388100" cy="3975100"/>
          </a:xfrm>
          <a:prstGeom prst="rect">
            <a:avLst/>
          </a:prstGeom>
        </p:spPr>
      </p:pic>
      <p:sp>
        <p:nvSpPr>
          <p:cNvPr id="8" name="文本框 7">
            <a:extLst>
              <a:ext uri="{FF2B5EF4-FFF2-40B4-BE49-F238E27FC236}">
                <a16:creationId xmlns:a16="http://schemas.microsoft.com/office/drawing/2014/main" id="{786EF63D-0EF3-DA93-4E7E-77A6CFAE2A66}"/>
              </a:ext>
            </a:extLst>
          </p:cNvPr>
          <p:cNvSpPr txBox="1"/>
          <p:nvPr/>
        </p:nvSpPr>
        <p:spPr>
          <a:xfrm>
            <a:off x="8458200" y="4876800"/>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solidFill>
                  <a:srgbClr val="268BD2"/>
                </a:solidFill>
                <a:effectLst/>
                <a:latin typeface="Menlo" panose="020B0609030804020204" pitchFamily="49" charset="0"/>
              </a:rPr>
              <a:t>修剪后的图</a:t>
            </a:r>
            <a:endParaRPr lang="zh-CN" altLang="en-US" b="0" dirty="0">
              <a:solidFill>
                <a:srgbClr val="657B83"/>
              </a:solidFill>
              <a:effectLst/>
              <a:latin typeface="Menlo" panose="020B0609030804020204" pitchFamily="49" charset="0"/>
            </a:endParaRPr>
          </a:p>
        </p:txBody>
      </p:sp>
      <p:sp>
        <p:nvSpPr>
          <p:cNvPr id="9" name="文本框 8">
            <a:extLst>
              <a:ext uri="{FF2B5EF4-FFF2-40B4-BE49-F238E27FC236}">
                <a16:creationId xmlns:a16="http://schemas.microsoft.com/office/drawing/2014/main" id="{E425827E-4643-ADB6-DEA9-3CB49E783792}"/>
              </a:ext>
            </a:extLst>
          </p:cNvPr>
          <p:cNvSpPr txBox="1"/>
          <p:nvPr/>
        </p:nvSpPr>
        <p:spPr>
          <a:xfrm>
            <a:off x="2832100" y="5778500"/>
            <a:ext cx="6502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solidFill>
                  <a:srgbClr val="268BD2"/>
                </a:solidFill>
                <a:effectLst/>
                <a:latin typeface="Menlo" panose="020B0609030804020204" pitchFamily="49" charset="0"/>
              </a:rPr>
              <a:t>原图</a:t>
            </a:r>
            <a:endParaRPr lang="zh-CN" altLang="en-US" b="0" dirty="0">
              <a:solidFill>
                <a:srgbClr val="657B83"/>
              </a:solidFill>
              <a:effectLst/>
              <a:latin typeface="Menlo" panose="020B0609030804020204" pitchFamily="49" charset="0"/>
            </a:endParaRPr>
          </a:p>
        </p:txBody>
      </p:sp>
    </p:spTree>
    <p:extLst>
      <p:ext uri="{BB962C8B-B14F-4D97-AF65-F5344CB8AC3E}">
        <p14:creationId xmlns:p14="http://schemas.microsoft.com/office/powerpoint/2010/main" val="23843542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a:extLst>
              <a:ext uri="{FF2B5EF4-FFF2-40B4-BE49-F238E27FC236}">
                <a16:creationId xmlns:a16="http://schemas.microsoft.com/office/drawing/2014/main" id="{D27CE554-D594-80DC-7822-E00C7F60A6D7}"/>
              </a:ext>
            </a:extLst>
          </p:cNvPr>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22" name="文本框 21">
            <a:extLst>
              <a:ext uri="{FF2B5EF4-FFF2-40B4-BE49-F238E27FC236}">
                <a16:creationId xmlns:a16="http://schemas.microsoft.com/office/drawing/2014/main" id="{58CDF223-CBC5-0543-8C9A-2E248519A19A}"/>
              </a:ext>
            </a:extLst>
          </p:cNvPr>
          <p:cNvSpPr txBox="1"/>
          <p:nvPr/>
        </p:nvSpPr>
        <p:spPr>
          <a:xfrm>
            <a:off x="660400" y="421978"/>
            <a:ext cx="112903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endParaRPr lang="zh-CN" altLang="en-US" b="0" dirty="0">
              <a:solidFill>
                <a:srgbClr val="657B83"/>
              </a:solidFill>
              <a:effectLst/>
              <a:latin typeface="Menlo" panose="020B0609030804020204" pitchFamily="49" charset="0"/>
            </a:endParaRPr>
          </a:p>
        </p:txBody>
      </p:sp>
      <p:sp>
        <p:nvSpPr>
          <p:cNvPr id="5" name="文本框 4">
            <a:extLst>
              <a:ext uri="{FF2B5EF4-FFF2-40B4-BE49-F238E27FC236}">
                <a16:creationId xmlns:a16="http://schemas.microsoft.com/office/drawing/2014/main" id="{DBA29F4F-92A2-17DC-350A-2FF4EDFAEF58}"/>
              </a:ext>
            </a:extLst>
          </p:cNvPr>
          <p:cNvSpPr txBox="1"/>
          <p:nvPr/>
        </p:nvSpPr>
        <p:spPr>
          <a:xfrm>
            <a:off x="660400" y="1377307"/>
            <a:ext cx="12166600" cy="32726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1" dirty="0">
                <a:solidFill>
                  <a:srgbClr val="657B83"/>
                </a:solidFill>
                <a:latin typeface="Menlo" panose="020B0609030804020204" pitchFamily="49" charset="0"/>
              </a:rPr>
              <a:t>变量：</a:t>
            </a:r>
            <a:endParaRPr lang="en-US" altLang="zh-CN" b="1" dirty="0">
              <a:solidFill>
                <a:srgbClr val="657B83"/>
              </a:solidFill>
              <a:latin typeface="Menlo" panose="020B0609030804020204" pitchFamily="49" charset="0"/>
            </a:endParaRPr>
          </a:p>
          <a:p>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"PatMin"</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"MegUnd"</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"DerImb"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"PisGig"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"PycHel"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"SteOsm"</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"LamSpp"</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"LamJuv"</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"EisArb"</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"PteCal"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"MacPyr"</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"mean_rug"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"sd_rug"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"se_rug"</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"X_dist"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"date_diff"</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"days"</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"X_Vel"</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"MidPt"</a:t>
            </a:r>
            <a:r>
              <a:rPr lang="en-US" altLang="zh-CN" b="0" dirty="0">
                <a:solidFill>
                  <a:srgbClr val="657B83"/>
                </a:solidFill>
                <a:effectLst/>
                <a:latin typeface="Menlo" panose="020B0609030804020204" pitchFamily="49" charset="0"/>
              </a:rPr>
              <a:t>,</a:t>
            </a:r>
            <a:r>
              <a:rPr lang="en-US" altLang="zh-CN" b="0" dirty="0">
                <a:solidFill>
                  <a:srgbClr val="2AA198"/>
                </a:solidFill>
                <a:effectLst/>
                <a:latin typeface="Menlo" panose="020B0609030804020204" pitchFamily="49" charset="0"/>
              </a:rPr>
              <a:t>"DIST"</a:t>
            </a:r>
            <a:r>
              <a:rPr lang="en-US" altLang="zh-CN" b="0" dirty="0">
                <a:solidFill>
                  <a:srgbClr val="657B83"/>
                </a:solidFill>
                <a:effectLst/>
                <a:latin typeface="Menlo" panose="020B0609030804020204" pitchFamily="49" charset="0"/>
              </a:rPr>
              <a:t>]</a:t>
            </a:r>
          </a:p>
          <a:p>
            <a:r>
              <a:rPr lang="zh-CN" altLang="en-US" b="1" dirty="0">
                <a:solidFill>
                  <a:srgbClr val="657B83"/>
                </a:solidFill>
                <a:latin typeface="Menlo" panose="020B0609030804020204" pitchFamily="49" charset="0"/>
              </a:rPr>
              <a:t>分类对象：</a:t>
            </a:r>
            <a:endParaRPr lang="en-US" altLang="zh-CN" b="1" dirty="0">
              <a:solidFill>
                <a:srgbClr val="657B83"/>
              </a:solidFill>
              <a:latin typeface="Menlo" panose="020B0609030804020204" pitchFamily="49" charset="0"/>
            </a:endParaRPr>
          </a:p>
          <a:p>
            <a:r>
              <a:rPr lang="en-US" altLang="zh-CN" b="1" dirty="0">
                <a:solidFill>
                  <a:srgbClr val="657B83"/>
                </a:solidFill>
                <a:effectLst/>
                <a:latin typeface="Menlo" panose="020B0609030804020204" pitchFamily="49" charset="0"/>
              </a:rPr>
              <a:t>[‘SITE’]</a:t>
            </a:r>
          </a:p>
        </p:txBody>
      </p:sp>
      <p:sp>
        <p:nvSpPr>
          <p:cNvPr id="11" name="文本框 10">
            <a:extLst>
              <a:ext uri="{FF2B5EF4-FFF2-40B4-BE49-F238E27FC236}">
                <a16:creationId xmlns:a16="http://schemas.microsoft.com/office/drawing/2014/main" id="{A5F54254-6735-A92D-F09F-A62FE8A341C5}"/>
              </a:ext>
            </a:extLst>
          </p:cNvPr>
          <p:cNvSpPr txBox="1"/>
          <p:nvPr/>
        </p:nvSpPr>
        <p:spPr>
          <a:xfrm>
            <a:off x="660400" y="4625070"/>
            <a:ext cx="10756900" cy="30187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b="0" i="0" dirty="0">
                <a:solidFill>
                  <a:srgbClr val="333333"/>
                </a:solidFill>
                <a:effectLst/>
                <a:latin typeface="Helvetica Neue" panose="02000503000000020004" pitchFamily="2" charset="0"/>
              </a:rPr>
              <a:t>评价指标：</a:t>
            </a:r>
            <a:endParaRPr lang="en-US" altLang="zh-CN" b="0" i="0" dirty="0">
              <a:solidFill>
                <a:srgbClr val="333333"/>
              </a:solidFill>
              <a:effectLst/>
              <a:latin typeface="Helvetica Neue" panose="02000503000000020004" pitchFamily="2" charset="0"/>
            </a:endParaRPr>
          </a:p>
          <a:p>
            <a:pPr marL="457200" indent="-457200">
              <a:buAutoNum type="arabicPeriod"/>
            </a:pPr>
            <a:r>
              <a:rPr lang="en-US" altLang="zh-CN" b="0" i="0" dirty="0">
                <a:solidFill>
                  <a:srgbClr val="333333"/>
                </a:solidFill>
                <a:effectLst/>
                <a:latin typeface="Helvetica Neue" panose="02000503000000020004" pitchFamily="2" charset="0"/>
              </a:rPr>
              <a:t>kappa</a:t>
            </a:r>
            <a:r>
              <a:rPr lang="zh-CN" altLang="en-US" b="0" i="0" dirty="0">
                <a:solidFill>
                  <a:srgbClr val="333333"/>
                </a:solidFill>
                <a:effectLst/>
                <a:latin typeface="Helvetica Neue" panose="02000503000000020004" pitchFamily="2" charset="0"/>
              </a:rPr>
              <a:t>计算结果为</a:t>
            </a:r>
            <a:r>
              <a:rPr lang="en-US" altLang="zh-CN" b="0" i="0" dirty="0">
                <a:solidFill>
                  <a:srgbClr val="333333"/>
                </a:solidFill>
                <a:effectLst/>
                <a:latin typeface="Helvetica Neue" panose="02000503000000020004" pitchFamily="2" charset="0"/>
              </a:rPr>
              <a:t>-1~1</a:t>
            </a:r>
            <a:r>
              <a:rPr lang="zh-CN" altLang="en-US" b="0" i="0" dirty="0">
                <a:solidFill>
                  <a:srgbClr val="333333"/>
                </a:solidFill>
                <a:effectLst/>
                <a:latin typeface="Helvetica Neue" panose="02000503000000020004" pitchFamily="2" charset="0"/>
              </a:rPr>
              <a:t>，但通常</a:t>
            </a:r>
            <a:r>
              <a:rPr lang="en-US" altLang="zh-CN" b="0" i="0" dirty="0">
                <a:solidFill>
                  <a:srgbClr val="333333"/>
                </a:solidFill>
                <a:effectLst/>
                <a:latin typeface="Helvetica Neue" panose="02000503000000020004" pitchFamily="2" charset="0"/>
              </a:rPr>
              <a:t>kappa</a:t>
            </a:r>
            <a:r>
              <a:rPr lang="zh-CN" altLang="en-US" b="0" i="0" dirty="0">
                <a:solidFill>
                  <a:srgbClr val="333333"/>
                </a:solidFill>
                <a:effectLst/>
                <a:latin typeface="Helvetica Neue" panose="02000503000000020004" pitchFamily="2" charset="0"/>
              </a:rPr>
              <a:t>是落在 </a:t>
            </a:r>
            <a:r>
              <a:rPr lang="en-US" altLang="zh-CN" b="0" i="0" dirty="0">
                <a:solidFill>
                  <a:srgbClr val="333333"/>
                </a:solidFill>
                <a:effectLst/>
                <a:latin typeface="Helvetica Neue" panose="02000503000000020004" pitchFamily="2" charset="0"/>
              </a:rPr>
              <a:t>0~1 </a:t>
            </a:r>
            <a:r>
              <a:rPr lang="zh-CN" altLang="en-US" b="0" i="0" dirty="0">
                <a:solidFill>
                  <a:srgbClr val="333333"/>
                </a:solidFill>
                <a:effectLst/>
                <a:latin typeface="Helvetica Neue" panose="02000503000000020004" pitchFamily="2" charset="0"/>
              </a:rPr>
              <a:t>间，可分为五组来表示不同级别的一致性：</a:t>
            </a:r>
            <a:r>
              <a:rPr lang="en-US" altLang="zh-CN" b="0" i="0" dirty="0">
                <a:solidFill>
                  <a:srgbClr val="333333"/>
                </a:solidFill>
                <a:effectLst/>
                <a:latin typeface="Helvetica Neue" panose="02000503000000020004" pitchFamily="2" charset="0"/>
              </a:rPr>
              <a:t>0.0~0.20</a:t>
            </a:r>
            <a:r>
              <a:rPr lang="zh-CN" altLang="en-US" b="0" i="0" dirty="0">
                <a:solidFill>
                  <a:srgbClr val="333333"/>
                </a:solidFill>
                <a:effectLst/>
                <a:latin typeface="Helvetica Neue" panose="02000503000000020004" pitchFamily="2" charset="0"/>
              </a:rPr>
              <a:t>极低的一致性</a:t>
            </a:r>
            <a:r>
              <a:rPr lang="en-US" altLang="zh-CN" b="0" i="0" dirty="0">
                <a:solidFill>
                  <a:srgbClr val="333333"/>
                </a:solidFill>
                <a:effectLst/>
                <a:latin typeface="Helvetica Neue" panose="02000503000000020004" pitchFamily="2" charset="0"/>
              </a:rPr>
              <a:t>(slight)</a:t>
            </a:r>
            <a:r>
              <a:rPr lang="zh-CN" altLang="en-US" b="0" i="0" dirty="0">
                <a:solidFill>
                  <a:srgbClr val="333333"/>
                </a:solidFill>
                <a:effectLst/>
                <a:latin typeface="Helvetica Neue" panose="02000503000000020004" pitchFamily="2" charset="0"/>
              </a:rPr>
              <a:t>、</a:t>
            </a:r>
            <a:r>
              <a:rPr lang="en-US" altLang="zh-CN" b="0" i="0" dirty="0">
                <a:solidFill>
                  <a:srgbClr val="333333"/>
                </a:solidFill>
                <a:effectLst/>
                <a:latin typeface="Helvetica Neue" panose="02000503000000020004" pitchFamily="2" charset="0"/>
              </a:rPr>
              <a:t>0.21~0.40</a:t>
            </a:r>
            <a:r>
              <a:rPr lang="zh-CN" altLang="en-US" b="0" i="0" dirty="0">
                <a:solidFill>
                  <a:srgbClr val="333333"/>
                </a:solidFill>
                <a:effectLst/>
                <a:latin typeface="Helvetica Neue" panose="02000503000000020004" pitchFamily="2" charset="0"/>
              </a:rPr>
              <a:t>一般的一致性</a:t>
            </a:r>
            <a:r>
              <a:rPr lang="en-US" altLang="zh-CN" b="0" i="0" dirty="0">
                <a:solidFill>
                  <a:srgbClr val="333333"/>
                </a:solidFill>
                <a:effectLst/>
                <a:latin typeface="Helvetica Neue" panose="02000503000000020004" pitchFamily="2" charset="0"/>
              </a:rPr>
              <a:t>(fair)</a:t>
            </a:r>
            <a:r>
              <a:rPr lang="zh-CN" altLang="en-US" b="0" i="0" dirty="0">
                <a:solidFill>
                  <a:srgbClr val="333333"/>
                </a:solidFill>
                <a:effectLst/>
                <a:latin typeface="Helvetica Neue" panose="02000503000000020004" pitchFamily="2" charset="0"/>
              </a:rPr>
              <a:t>、</a:t>
            </a:r>
            <a:r>
              <a:rPr lang="en-US" altLang="zh-CN" b="0" i="0" dirty="0">
                <a:solidFill>
                  <a:srgbClr val="333333"/>
                </a:solidFill>
                <a:effectLst/>
                <a:latin typeface="Helvetica Neue" panose="02000503000000020004" pitchFamily="2" charset="0"/>
              </a:rPr>
              <a:t>0.41~0.60 </a:t>
            </a:r>
            <a:r>
              <a:rPr lang="zh-CN" altLang="en-US" b="0" i="0" dirty="0">
                <a:solidFill>
                  <a:srgbClr val="333333"/>
                </a:solidFill>
                <a:effectLst/>
                <a:latin typeface="Helvetica Neue" panose="02000503000000020004" pitchFamily="2" charset="0"/>
              </a:rPr>
              <a:t>中等的一致性</a:t>
            </a:r>
            <a:r>
              <a:rPr lang="en-US" altLang="zh-CN" b="0" i="0" dirty="0">
                <a:solidFill>
                  <a:srgbClr val="333333"/>
                </a:solidFill>
                <a:effectLst/>
                <a:latin typeface="Helvetica Neue" panose="02000503000000020004" pitchFamily="2" charset="0"/>
              </a:rPr>
              <a:t>(moderate)</a:t>
            </a:r>
            <a:r>
              <a:rPr lang="zh-CN" altLang="en-US" b="0" i="0" dirty="0">
                <a:solidFill>
                  <a:srgbClr val="333333"/>
                </a:solidFill>
                <a:effectLst/>
                <a:latin typeface="Helvetica Neue" panose="02000503000000020004" pitchFamily="2" charset="0"/>
              </a:rPr>
              <a:t>、</a:t>
            </a:r>
            <a:r>
              <a:rPr lang="en-US" altLang="zh-CN" b="0" i="0" dirty="0">
                <a:solidFill>
                  <a:srgbClr val="333333"/>
                </a:solidFill>
                <a:effectLst/>
                <a:latin typeface="Helvetica Neue" panose="02000503000000020004" pitchFamily="2" charset="0"/>
              </a:rPr>
              <a:t>0.61~0.80 </a:t>
            </a:r>
            <a:r>
              <a:rPr lang="zh-CN" altLang="en-US" b="0" i="0" dirty="0">
                <a:solidFill>
                  <a:srgbClr val="333333"/>
                </a:solidFill>
                <a:effectLst/>
                <a:latin typeface="Helvetica Neue" panose="02000503000000020004" pitchFamily="2" charset="0"/>
              </a:rPr>
              <a:t>高度的一致性</a:t>
            </a:r>
            <a:r>
              <a:rPr lang="en-US" altLang="zh-CN" b="0" i="0" dirty="0">
                <a:solidFill>
                  <a:srgbClr val="333333"/>
                </a:solidFill>
                <a:effectLst/>
                <a:latin typeface="Helvetica Neue" panose="02000503000000020004" pitchFamily="2" charset="0"/>
              </a:rPr>
              <a:t>(substantial)</a:t>
            </a:r>
            <a:r>
              <a:rPr lang="zh-CN" altLang="en-US" b="0" i="0" dirty="0">
                <a:solidFill>
                  <a:srgbClr val="333333"/>
                </a:solidFill>
                <a:effectLst/>
                <a:latin typeface="Helvetica Neue" panose="02000503000000020004" pitchFamily="2" charset="0"/>
              </a:rPr>
              <a:t>和</a:t>
            </a:r>
            <a:r>
              <a:rPr lang="en-US" altLang="zh-CN" b="0" i="0" dirty="0">
                <a:solidFill>
                  <a:srgbClr val="333333"/>
                </a:solidFill>
                <a:effectLst/>
                <a:latin typeface="Helvetica Neue" panose="02000503000000020004" pitchFamily="2" charset="0"/>
              </a:rPr>
              <a:t>0.81~1</a:t>
            </a:r>
            <a:r>
              <a:rPr lang="zh-CN" altLang="en-US" b="0" i="0" dirty="0">
                <a:solidFill>
                  <a:srgbClr val="333333"/>
                </a:solidFill>
                <a:effectLst/>
                <a:latin typeface="Helvetica Neue" panose="02000503000000020004" pitchFamily="2" charset="0"/>
              </a:rPr>
              <a:t>几乎完全一致</a:t>
            </a:r>
            <a:r>
              <a:rPr lang="en-US" altLang="zh-CN" b="0" i="0" dirty="0">
                <a:solidFill>
                  <a:srgbClr val="333333"/>
                </a:solidFill>
                <a:effectLst/>
                <a:latin typeface="Helvetica Neue" panose="02000503000000020004" pitchFamily="2" charset="0"/>
              </a:rPr>
              <a:t>(almost perfect)</a:t>
            </a:r>
            <a:r>
              <a:rPr lang="zh-CN" altLang="en-US" b="0" i="0" dirty="0">
                <a:solidFill>
                  <a:srgbClr val="333333"/>
                </a:solidFill>
                <a:effectLst/>
                <a:latin typeface="Helvetica Neue" panose="02000503000000020004" pitchFamily="2" charset="0"/>
              </a:rPr>
              <a:t>。</a:t>
            </a:r>
            <a:endParaRPr lang="en-US" altLang="zh-CN" b="0" i="0" dirty="0">
              <a:solidFill>
                <a:srgbClr val="333333"/>
              </a:solidFill>
              <a:effectLst/>
              <a:latin typeface="Helvetica Neue" panose="02000503000000020004" pitchFamily="2" charset="0"/>
            </a:endParaRPr>
          </a:p>
          <a:p>
            <a:pPr marL="457200" indent="-457200">
              <a:buAutoNum type="arabicPeriod"/>
            </a:pPr>
            <a:r>
              <a:rPr lang="en-US" altLang="zh-CN" dirty="0">
                <a:solidFill>
                  <a:srgbClr val="333333"/>
                </a:solidFill>
                <a:latin typeface="Helvetica Neue" panose="02000503000000020004" pitchFamily="2" charset="0"/>
              </a:rPr>
              <a:t>Hamming</a:t>
            </a:r>
            <a:r>
              <a:rPr lang="zh-CN" altLang="en-US" dirty="0">
                <a:solidFill>
                  <a:srgbClr val="333333"/>
                </a:solidFill>
                <a:latin typeface="Helvetica Neue" panose="02000503000000020004" pitchFamily="2" charset="0"/>
              </a:rPr>
              <a:t>距离： 越小分类结果越好</a:t>
            </a:r>
            <a:endParaRPr lang="zh-CN" altLang="en-US" dirty="0"/>
          </a:p>
        </p:txBody>
      </p:sp>
    </p:spTree>
    <p:extLst>
      <p:ext uri="{BB962C8B-B14F-4D97-AF65-F5344CB8AC3E}">
        <p14:creationId xmlns:p14="http://schemas.microsoft.com/office/powerpoint/2010/main" val="17852554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B4CED07-B91E-CD43-C907-A4B8B6BB9B23}"/>
              </a:ext>
            </a:extLst>
          </p:cNvPr>
          <p:cNvSpPr txBox="1"/>
          <p:nvPr/>
        </p:nvSpPr>
        <p:spPr>
          <a:xfrm>
            <a:off x="723900" y="1999710"/>
            <a:ext cx="120269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kappa:0.7456656592969619,ham_distance:0.21025641025641026</a:t>
            </a:r>
            <a:endParaRPr lang="zh-CN" altLang="en-US" dirty="0"/>
          </a:p>
        </p:txBody>
      </p:sp>
      <p:sp>
        <p:nvSpPr>
          <p:cNvPr id="11" name="文本框 10">
            <a:extLst>
              <a:ext uri="{FF2B5EF4-FFF2-40B4-BE49-F238E27FC236}">
                <a16:creationId xmlns:a16="http://schemas.microsoft.com/office/drawing/2014/main" id="{078E1F57-8277-F36D-01F8-5AEC2347A723}"/>
              </a:ext>
            </a:extLst>
          </p:cNvPr>
          <p:cNvSpPr txBox="1"/>
          <p:nvPr/>
        </p:nvSpPr>
        <p:spPr>
          <a:xfrm>
            <a:off x="723900" y="1339016"/>
            <a:ext cx="11582400" cy="1134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3.</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10—</a:t>
            </a:r>
            <a:r>
              <a:rPr lang="zh-CN" altLang="en-US" b="1" dirty="0">
                <a:solidFill>
                  <a:srgbClr val="268BD2"/>
                </a:solidFill>
                <a:effectLst/>
                <a:latin typeface="Menlo" panose="020B0609030804020204" pitchFamily="49" charset="0"/>
              </a:rPr>
              <a:t>支持向量机</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分类、回归和异常检测、核函数</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14" name="文本框 13">
            <a:extLst>
              <a:ext uri="{FF2B5EF4-FFF2-40B4-BE49-F238E27FC236}">
                <a16:creationId xmlns:a16="http://schemas.microsoft.com/office/drawing/2014/main" id="{B1BB5FC4-714E-2C4F-4D48-CC0DFB2D242E}"/>
              </a:ext>
            </a:extLst>
          </p:cNvPr>
          <p:cNvSpPr txBox="1"/>
          <p:nvPr/>
        </p:nvSpPr>
        <p:spPr>
          <a:xfrm>
            <a:off x="723900" y="3879098"/>
            <a:ext cx="118364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4.</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7— Logistic</a:t>
            </a:r>
            <a:r>
              <a:rPr lang="zh-CN" altLang="en-US" b="1" dirty="0">
                <a:solidFill>
                  <a:srgbClr val="268BD2"/>
                </a:solidFill>
                <a:effectLst/>
                <a:latin typeface="Menlo" panose="020B0609030804020204" pitchFamily="49" charset="0"/>
              </a:rPr>
              <a:t>回归、广义线性回归</a:t>
            </a:r>
            <a:endParaRPr lang="zh-CN" altLang="en-US" b="0" dirty="0">
              <a:solidFill>
                <a:srgbClr val="657B83"/>
              </a:solidFill>
              <a:effectLst/>
              <a:latin typeface="Menlo" panose="020B0609030804020204" pitchFamily="49" charset="0"/>
            </a:endParaRPr>
          </a:p>
        </p:txBody>
      </p:sp>
      <p:sp>
        <p:nvSpPr>
          <p:cNvPr id="16" name="文本框 15">
            <a:extLst>
              <a:ext uri="{FF2B5EF4-FFF2-40B4-BE49-F238E27FC236}">
                <a16:creationId xmlns:a16="http://schemas.microsoft.com/office/drawing/2014/main" id="{94D0E092-ED1F-A6AF-CEF9-8E35D16887BF}"/>
              </a:ext>
            </a:extLst>
          </p:cNvPr>
          <p:cNvSpPr txBox="1"/>
          <p:nvPr/>
        </p:nvSpPr>
        <p:spPr>
          <a:xfrm>
            <a:off x="723900" y="4589112"/>
            <a:ext cx="112649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kappa:0.5715923201833986,ham_distance:0.35384615384615387</a:t>
            </a:r>
            <a:endParaRPr lang="zh-CN" altLang="en-US" dirty="0"/>
          </a:p>
        </p:txBody>
      </p:sp>
      <p:sp>
        <p:nvSpPr>
          <p:cNvPr id="20" name="文本框 19">
            <a:extLst>
              <a:ext uri="{FF2B5EF4-FFF2-40B4-BE49-F238E27FC236}">
                <a16:creationId xmlns:a16="http://schemas.microsoft.com/office/drawing/2014/main" id="{83D81FAF-EBBD-E844-1B29-F1AEEB59A7C3}"/>
              </a:ext>
            </a:extLst>
          </p:cNvPr>
          <p:cNvSpPr txBox="1"/>
          <p:nvPr/>
        </p:nvSpPr>
        <p:spPr>
          <a:xfrm>
            <a:off x="723900" y="6465886"/>
            <a:ext cx="96139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5.</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11—</a:t>
            </a:r>
            <a:r>
              <a:rPr lang="zh-CN" altLang="en-US" b="1" dirty="0">
                <a:solidFill>
                  <a:srgbClr val="268BD2"/>
                </a:solidFill>
                <a:effectLst/>
                <a:latin typeface="Menlo" panose="020B0609030804020204" pitchFamily="49" charset="0"/>
              </a:rPr>
              <a:t>随机梯度下降</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分类、回归</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22" name="文本框 21">
            <a:extLst>
              <a:ext uri="{FF2B5EF4-FFF2-40B4-BE49-F238E27FC236}">
                <a16:creationId xmlns:a16="http://schemas.microsoft.com/office/drawing/2014/main" id="{1A1BC864-3BF4-53B7-3906-431C10AC6CE8}"/>
              </a:ext>
            </a:extLst>
          </p:cNvPr>
          <p:cNvSpPr txBox="1"/>
          <p:nvPr/>
        </p:nvSpPr>
        <p:spPr>
          <a:xfrm>
            <a:off x="723900" y="7205975"/>
            <a:ext cx="112649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kappa:0.5635383499889663,ham_distance:0.3641025641025641</a:t>
            </a:r>
            <a:endParaRPr lang="zh-CN" altLang="en-US" dirty="0"/>
          </a:p>
        </p:txBody>
      </p:sp>
    </p:spTree>
    <p:extLst>
      <p:ext uri="{BB962C8B-B14F-4D97-AF65-F5344CB8AC3E}">
        <p14:creationId xmlns:p14="http://schemas.microsoft.com/office/powerpoint/2010/main" val="5901843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64B293AF-C00A-D957-B3B6-7CA2B272C5ED}"/>
              </a:ext>
            </a:extLst>
          </p:cNvPr>
          <p:cNvSpPr txBox="1"/>
          <p:nvPr/>
        </p:nvSpPr>
        <p:spPr>
          <a:xfrm>
            <a:off x="800100" y="831320"/>
            <a:ext cx="11582400" cy="15408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6.</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12 —</a:t>
            </a:r>
            <a:r>
              <a:rPr lang="zh-CN" altLang="en-US" b="1" dirty="0">
                <a:solidFill>
                  <a:srgbClr val="268BD2"/>
                </a:solidFill>
                <a:effectLst/>
                <a:latin typeface="Menlo" panose="020B0609030804020204" pitchFamily="49" charset="0"/>
              </a:rPr>
              <a:t>最近邻</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分类、回归</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NearestNeighbors</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KDTree</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BallTree</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NearestCentroid</a:t>
            </a:r>
            <a:r>
              <a:rPr lang="en-US" altLang="zh-CN" b="1" dirty="0">
                <a:solidFill>
                  <a:srgbClr val="268BD2"/>
                </a:solidFill>
                <a:effectLst/>
                <a:latin typeface="Menlo" panose="020B0609030804020204" pitchFamily="49" charset="0"/>
              </a:rPr>
              <a:t>, </a:t>
            </a:r>
            <a:r>
              <a:rPr lang="en-US" altLang="zh-CN" b="1" dirty="0" err="1">
                <a:solidFill>
                  <a:srgbClr val="268BD2"/>
                </a:solidFill>
                <a:effectLst/>
                <a:latin typeface="Menlo" panose="020B0609030804020204" pitchFamily="49" charset="0"/>
              </a:rPr>
              <a:t>KNeighborsClassifier</a:t>
            </a:r>
            <a:endParaRPr lang="en-US" altLang="zh-CN" b="0" dirty="0">
              <a:solidFill>
                <a:srgbClr val="657B83"/>
              </a:solidFill>
              <a:effectLst/>
              <a:latin typeface="Menlo" panose="020B0609030804020204" pitchFamily="49" charset="0"/>
            </a:endParaRPr>
          </a:p>
          <a:p>
            <a:endParaRPr lang="zh-CN" altLang="en-US" b="0" dirty="0">
              <a:solidFill>
                <a:srgbClr val="657B83"/>
              </a:solidFill>
              <a:effectLst/>
              <a:latin typeface="Menlo" panose="020B0609030804020204" pitchFamily="49" charset="0"/>
            </a:endParaRPr>
          </a:p>
        </p:txBody>
      </p:sp>
      <p:sp>
        <p:nvSpPr>
          <p:cNvPr id="26" name="文本框 25">
            <a:extLst>
              <a:ext uri="{FF2B5EF4-FFF2-40B4-BE49-F238E27FC236}">
                <a16:creationId xmlns:a16="http://schemas.microsoft.com/office/drawing/2014/main" id="{4849B1DA-76AE-9190-EA80-781BC972327E}"/>
              </a:ext>
            </a:extLst>
          </p:cNvPr>
          <p:cNvSpPr txBox="1"/>
          <p:nvPr/>
        </p:nvSpPr>
        <p:spPr>
          <a:xfrm>
            <a:off x="800100" y="2121688"/>
            <a:ext cx="114046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kappa:0.674718506399769,ham_distance:0.26666666666666666</a:t>
            </a:r>
            <a:endParaRPr lang="zh-CN" altLang="en-US" dirty="0"/>
          </a:p>
        </p:txBody>
      </p:sp>
      <p:sp>
        <p:nvSpPr>
          <p:cNvPr id="7" name="文本框 6">
            <a:extLst>
              <a:ext uri="{FF2B5EF4-FFF2-40B4-BE49-F238E27FC236}">
                <a16:creationId xmlns:a16="http://schemas.microsoft.com/office/drawing/2014/main" id="{4089B9AA-BED2-9DEC-5614-4A03874ABDC8}"/>
              </a:ext>
            </a:extLst>
          </p:cNvPr>
          <p:cNvSpPr txBox="1"/>
          <p:nvPr/>
        </p:nvSpPr>
        <p:spPr>
          <a:xfrm>
            <a:off x="800100" y="3822468"/>
            <a:ext cx="114046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7.</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14—</a:t>
            </a:r>
            <a:r>
              <a:rPr lang="zh-CN" altLang="en-US" b="1" dirty="0">
                <a:solidFill>
                  <a:srgbClr val="268BD2"/>
                </a:solidFill>
                <a:effectLst/>
                <a:latin typeface="Menlo" panose="020B0609030804020204" pitchFamily="49" charset="0"/>
              </a:rPr>
              <a:t>偏最小二乘法</a:t>
            </a:r>
            <a:r>
              <a:rPr lang="en-US" altLang="zh-CN" b="1" dirty="0">
                <a:solidFill>
                  <a:srgbClr val="268BD2"/>
                </a:solidFill>
                <a:effectLst/>
                <a:latin typeface="Menlo" panose="020B0609030804020204" pitchFamily="49" charset="0"/>
              </a:rPr>
              <a:t>(PLS)</a:t>
            </a:r>
            <a:r>
              <a:rPr lang="zh-CN" altLang="en-US" b="1" dirty="0">
                <a:solidFill>
                  <a:srgbClr val="268BD2"/>
                </a:solidFill>
                <a:effectLst/>
                <a:latin typeface="Menlo" panose="020B0609030804020204" pitchFamily="49" charset="0"/>
              </a:rPr>
              <a:t>和 典型相关分析</a:t>
            </a:r>
            <a:r>
              <a:rPr lang="en-US" altLang="zh-CN" b="1" dirty="0">
                <a:solidFill>
                  <a:srgbClr val="268BD2"/>
                </a:solidFill>
                <a:effectLst/>
                <a:latin typeface="Menlo" panose="020B0609030804020204" pitchFamily="49" charset="0"/>
              </a:rPr>
              <a:t>(CCA)</a:t>
            </a:r>
            <a:endParaRPr lang="en-US" altLang="zh-CN" b="0" dirty="0">
              <a:solidFill>
                <a:srgbClr val="657B83"/>
              </a:solidFill>
              <a:effectLst/>
              <a:latin typeface="Menlo" panose="020B0609030804020204" pitchFamily="49" charset="0"/>
            </a:endParaRPr>
          </a:p>
        </p:txBody>
      </p:sp>
      <p:sp>
        <p:nvSpPr>
          <p:cNvPr id="10" name="文本框 9">
            <a:extLst>
              <a:ext uri="{FF2B5EF4-FFF2-40B4-BE49-F238E27FC236}">
                <a16:creationId xmlns:a16="http://schemas.microsoft.com/office/drawing/2014/main" id="{242F8E2D-59C5-AE3D-3635-18F4F2ABB0D4}"/>
              </a:ext>
            </a:extLst>
          </p:cNvPr>
          <p:cNvSpPr txBox="1"/>
          <p:nvPr/>
        </p:nvSpPr>
        <p:spPr>
          <a:xfrm>
            <a:off x="800100" y="4740824"/>
            <a:ext cx="112395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kappa:0.5273481103492266,ham_distance:0.38974358974358975</a:t>
            </a:r>
            <a:endParaRPr lang="zh-CN" altLang="en-US" dirty="0"/>
          </a:p>
        </p:txBody>
      </p:sp>
      <p:sp>
        <p:nvSpPr>
          <p:cNvPr id="17" name="文本框 16">
            <a:extLst>
              <a:ext uri="{FF2B5EF4-FFF2-40B4-BE49-F238E27FC236}">
                <a16:creationId xmlns:a16="http://schemas.microsoft.com/office/drawing/2014/main" id="{E7AF8226-0409-9980-AC4A-9B021196E624}"/>
              </a:ext>
            </a:extLst>
          </p:cNvPr>
          <p:cNvSpPr txBox="1"/>
          <p:nvPr/>
        </p:nvSpPr>
        <p:spPr>
          <a:xfrm>
            <a:off x="800100" y="7484712"/>
            <a:ext cx="110109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a:solidFill>
                  <a:srgbClr val="657B83"/>
                </a:solidFill>
                <a:effectLst/>
                <a:latin typeface="Menlo" panose="020B0609030804020204" pitchFamily="49" charset="0"/>
              </a:rPr>
              <a:t>kappa:0.4419764134360318,ham_distance:0.4639175257731959</a:t>
            </a:r>
            <a:endParaRPr lang="zh-CN" altLang="en-US" dirty="0"/>
          </a:p>
        </p:txBody>
      </p:sp>
      <p:sp>
        <p:nvSpPr>
          <p:cNvPr id="18" name="文本框 17">
            <a:extLst>
              <a:ext uri="{FF2B5EF4-FFF2-40B4-BE49-F238E27FC236}">
                <a16:creationId xmlns:a16="http://schemas.microsoft.com/office/drawing/2014/main" id="{AE69DE1B-078C-009F-D5A7-8732CEBDE4C6}"/>
              </a:ext>
            </a:extLst>
          </p:cNvPr>
          <p:cNvSpPr txBox="1"/>
          <p:nvPr/>
        </p:nvSpPr>
        <p:spPr>
          <a:xfrm>
            <a:off x="800100" y="6563983"/>
            <a:ext cx="10934700" cy="8778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effectLst/>
                <a:latin typeface="Menlo" panose="020B0609030804020204" pitchFamily="49" charset="0"/>
              </a:rPr>
              <a:t>8. 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17—</a:t>
            </a:r>
            <a:r>
              <a:rPr lang="zh-CN" altLang="en-US" b="1" dirty="0">
                <a:solidFill>
                  <a:srgbClr val="268BD2"/>
                </a:solidFill>
                <a:effectLst/>
                <a:latin typeface="Menlo" panose="020B0609030804020204" pitchFamily="49" charset="0"/>
              </a:rPr>
              <a:t>聚类</a:t>
            </a:r>
            <a:r>
              <a:rPr lang="en-US" altLang="zh-CN" b="1" dirty="0">
                <a:solidFill>
                  <a:srgbClr val="268BD2"/>
                </a:solidFill>
                <a:effectLst/>
                <a:latin typeface="Menlo" panose="020B0609030804020204" pitchFamily="49" charset="0"/>
              </a:rPr>
              <a:t>(K-means, </a:t>
            </a:r>
            <a:r>
              <a:rPr lang="en-US" altLang="zh-CN" b="1" dirty="0" err="1">
                <a:solidFill>
                  <a:srgbClr val="268BD2"/>
                </a:solidFill>
                <a:effectLst/>
                <a:latin typeface="Menlo" panose="020B0609030804020204" pitchFamily="49" charset="0"/>
              </a:rPr>
              <a:t>KMedians</a:t>
            </a:r>
            <a:r>
              <a:rPr lang="en-US" altLang="zh-CN" b="1" dirty="0">
                <a:solidFill>
                  <a:srgbClr val="268BD2"/>
                </a:solidFill>
                <a:effectLst/>
                <a:latin typeface="Menlo" panose="020B0609030804020204" pitchFamily="49" charset="0"/>
              </a:rPr>
              <a:t>, K-medoids,</a:t>
            </a:r>
            <a:r>
              <a:rPr lang="zh-CN" altLang="en-US" b="1" dirty="0">
                <a:solidFill>
                  <a:srgbClr val="268BD2"/>
                </a:solidFill>
                <a:effectLst/>
                <a:latin typeface="Menlo" panose="020B0609030804020204" pitchFamily="49" charset="0"/>
              </a:rPr>
              <a:t>谱聚类</a:t>
            </a:r>
            <a:r>
              <a:rPr lang="en-US" altLang="zh-CN" b="1" dirty="0">
                <a:solidFill>
                  <a:srgbClr val="268BD2"/>
                </a:solidFill>
                <a:effectLst/>
                <a:latin typeface="Menlo" panose="020B0609030804020204" pitchFamily="49" charset="0"/>
              </a:rPr>
              <a:t>, </a:t>
            </a:r>
            <a:r>
              <a:rPr lang="zh-CN" altLang="en-US" b="1" dirty="0">
                <a:solidFill>
                  <a:srgbClr val="268BD2"/>
                </a:solidFill>
                <a:effectLst/>
                <a:latin typeface="Menlo" panose="020B0609030804020204" pitchFamily="49" charset="0"/>
              </a:rPr>
              <a:t>层次聚类</a:t>
            </a:r>
            <a:r>
              <a:rPr lang="en-US" altLang="zh-CN" b="1" dirty="0">
                <a:solidFill>
                  <a:srgbClr val="268BD2"/>
                </a:solidFill>
                <a:effectLst/>
                <a:latin typeface="Menlo" panose="020B0609030804020204" pitchFamily="49" charset="0"/>
              </a:rPr>
              <a:t>, DBSCAN, </a:t>
            </a:r>
            <a:r>
              <a:rPr lang="zh-CN" altLang="en-US" b="1" dirty="0">
                <a:solidFill>
                  <a:srgbClr val="268BD2"/>
                </a:solidFill>
                <a:effectLst/>
                <a:latin typeface="Menlo" panose="020B0609030804020204" pitchFamily="49" charset="0"/>
              </a:rPr>
              <a:t>高 斯混合模型</a:t>
            </a:r>
            <a:r>
              <a:rPr lang="en-US" altLang="zh-CN" b="1" dirty="0">
                <a:solidFill>
                  <a:srgbClr val="268BD2"/>
                </a:solidFill>
                <a:effectLst/>
                <a:latin typeface="Menlo" panose="020B0609030804020204" pitchFamily="49" charset="0"/>
              </a:rPr>
              <a:t>GMM) </a:t>
            </a:r>
            <a:r>
              <a:rPr lang="zh-CN" altLang="en-US" b="1" dirty="0">
                <a:solidFill>
                  <a:srgbClr val="268BD2"/>
                </a:solidFill>
                <a:effectLst/>
                <a:latin typeface="Menlo" panose="020B0609030804020204" pitchFamily="49" charset="0"/>
              </a:rPr>
              <a:t>最小二乘等</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Tree>
    <p:extLst>
      <p:ext uri="{BB962C8B-B14F-4D97-AF65-F5344CB8AC3E}">
        <p14:creationId xmlns:p14="http://schemas.microsoft.com/office/powerpoint/2010/main" val="9791572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3" name="文本框 2">
            <a:extLst>
              <a:ext uri="{FF2B5EF4-FFF2-40B4-BE49-F238E27FC236}">
                <a16:creationId xmlns:a16="http://schemas.microsoft.com/office/drawing/2014/main" id="{F50C281A-F167-4ED3-1204-2D9B9A6707DF}"/>
              </a:ext>
            </a:extLst>
          </p:cNvPr>
          <p:cNvSpPr txBox="1"/>
          <p:nvPr/>
        </p:nvSpPr>
        <p:spPr>
          <a:xfrm>
            <a:off x="660400" y="450098"/>
            <a:ext cx="120777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9</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 </a:t>
            </a:r>
            <a:r>
              <a:rPr lang="en-US" altLang="zh-CN" b="1" dirty="0">
                <a:solidFill>
                  <a:srgbClr val="268BD2"/>
                </a:solidFill>
                <a:effectLst/>
                <a:latin typeface="Menlo" panose="020B0609030804020204" pitchFamily="49" charset="0"/>
              </a:rPr>
              <a:t>Python Scikit-learn</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15 —</a:t>
            </a:r>
            <a:r>
              <a:rPr lang="zh-CN" altLang="en-US" b="1" dirty="0">
                <a:solidFill>
                  <a:srgbClr val="268BD2"/>
                </a:solidFill>
                <a:effectLst/>
                <a:latin typeface="Menlo" panose="020B0609030804020204" pitchFamily="49" charset="0"/>
              </a:rPr>
              <a:t>决策树</a:t>
            </a:r>
            <a:r>
              <a:rPr lang="en-US" altLang="zh-CN" b="1" dirty="0">
                <a:solidFill>
                  <a:srgbClr val="268BD2"/>
                </a:solidFill>
                <a:effectLst/>
                <a:latin typeface="Menlo" panose="020B0609030804020204" pitchFamily="49" charset="0"/>
              </a:rPr>
              <a:t>(</a:t>
            </a:r>
            <a:r>
              <a:rPr lang="zh-CN" altLang="en-US" b="1" dirty="0">
                <a:solidFill>
                  <a:srgbClr val="268BD2"/>
                </a:solidFill>
                <a:effectLst/>
                <a:latin typeface="Menlo" panose="020B0609030804020204" pitchFamily="49" charset="0"/>
              </a:rPr>
              <a:t>分类、回归</a:t>
            </a:r>
            <a:r>
              <a:rPr lang="en-US" altLang="zh-CN" b="1" dirty="0">
                <a:solidFill>
                  <a:srgbClr val="268BD2"/>
                </a:solidFill>
                <a:effectLst/>
                <a:latin typeface="Menlo" panose="020B0609030804020204" pitchFamily="49" charset="0"/>
              </a:rPr>
              <a:t>) ID3</a:t>
            </a:r>
            <a:r>
              <a:rPr lang="zh-CN" altLang="en-US" b="1" dirty="0">
                <a:solidFill>
                  <a:srgbClr val="268BD2"/>
                </a:solidFill>
                <a:effectLst/>
                <a:latin typeface="Menlo" panose="020B0609030804020204" pitchFamily="49" charset="0"/>
              </a:rPr>
              <a:t>、</a:t>
            </a:r>
            <a:r>
              <a:rPr lang="en-US" altLang="zh-CN" b="1" dirty="0">
                <a:solidFill>
                  <a:srgbClr val="268BD2"/>
                </a:solidFill>
                <a:effectLst/>
                <a:latin typeface="Menlo" panose="020B0609030804020204" pitchFamily="49" charset="0"/>
              </a:rPr>
              <a:t>C4.5</a:t>
            </a:r>
            <a:r>
              <a:rPr lang="zh-CN" altLang="en-US" b="1" dirty="0">
                <a:solidFill>
                  <a:srgbClr val="268BD2"/>
                </a:solidFill>
                <a:effectLst/>
                <a:latin typeface="Menlo" panose="020B0609030804020204" pitchFamily="49" charset="0"/>
              </a:rPr>
              <a:t>、</a:t>
            </a:r>
            <a:r>
              <a:rPr lang="en-US" altLang="zh-CN" b="1" dirty="0">
                <a:solidFill>
                  <a:srgbClr val="268BD2"/>
                </a:solidFill>
                <a:effectLst/>
                <a:latin typeface="Menlo" panose="020B0609030804020204" pitchFamily="49" charset="0"/>
              </a:rPr>
              <a:t>C5.0</a:t>
            </a:r>
            <a:r>
              <a:rPr lang="zh-CN" altLang="en-US" b="1" dirty="0">
                <a:solidFill>
                  <a:srgbClr val="268BD2"/>
                </a:solidFill>
                <a:effectLst/>
                <a:latin typeface="Menlo" panose="020B0609030804020204" pitchFamily="49" charset="0"/>
              </a:rPr>
              <a:t>和</a:t>
            </a:r>
            <a:r>
              <a:rPr lang="en-US" altLang="zh-CN" b="1" dirty="0">
                <a:solidFill>
                  <a:srgbClr val="268BD2"/>
                </a:solidFill>
                <a:effectLst/>
                <a:latin typeface="Menlo" panose="020B0609030804020204" pitchFamily="49" charset="0"/>
              </a:rPr>
              <a:t>CART</a:t>
            </a:r>
            <a:endParaRPr lang="en-US" altLang="zh-CN" b="0" dirty="0">
              <a:solidFill>
                <a:srgbClr val="657B83"/>
              </a:solidFill>
              <a:effectLst/>
              <a:latin typeface="Menlo" panose="020B0609030804020204" pitchFamily="49" charset="0"/>
            </a:endParaRPr>
          </a:p>
        </p:txBody>
      </p:sp>
      <p:pic>
        <p:nvPicPr>
          <p:cNvPr id="6" name="图形 5">
            <a:extLst>
              <a:ext uri="{FF2B5EF4-FFF2-40B4-BE49-F238E27FC236}">
                <a16:creationId xmlns:a16="http://schemas.microsoft.com/office/drawing/2014/main" id="{5D627CEB-3C92-E096-1470-A4A9D6CBD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8944" y="1828800"/>
            <a:ext cx="9097055" cy="7010323"/>
          </a:xfrm>
          <a:prstGeom prst="rect">
            <a:avLst/>
          </a:prstGeom>
        </p:spPr>
      </p:pic>
    </p:spTree>
    <p:extLst>
      <p:ext uri="{BB962C8B-B14F-4D97-AF65-F5344CB8AC3E}">
        <p14:creationId xmlns:p14="http://schemas.microsoft.com/office/powerpoint/2010/main" val="15398337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8"/>
          <p:cNvSpPr/>
          <p:nvPr/>
        </p:nvSpPr>
        <p:spPr>
          <a:xfrm>
            <a:off x="660400" y="1014488"/>
            <a:ext cx="11684000" cy="63500"/>
          </a:xfrm>
          <a:prstGeom prst="rect">
            <a:avLst/>
          </a:prstGeom>
          <a:solidFill>
            <a:srgbClr val="E38F71"/>
          </a:solidFill>
          <a:ln w="12700">
            <a:miter lim="400000"/>
          </a:ln>
        </p:spPr>
        <p:txBody>
          <a:bodyPr lIns="0" tIns="0" rIns="0" bIns="0" anchor="ctr"/>
          <a:lstStyle/>
          <a:p>
            <a:pPr lvl="0">
              <a:lnSpc>
                <a:spcPct val="100000"/>
              </a:lnSpc>
              <a:spcBef>
                <a:spcPts val="0"/>
              </a:spcBef>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sp>
        <p:nvSpPr>
          <p:cNvPr id="6" name="文本框 5">
            <a:extLst>
              <a:ext uri="{FF2B5EF4-FFF2-40B4-BE49-F238E27FC236}">
                <a16:creationId xmlns:a16="http://schemas.microsoft.com/office/drawing/2014/main" id="{3BB0B5A6-849A-3BD9-2604-3758F9B39E19}"/>
              </a:ext>
            </a:extLst>
          </p:cNvPr>
          <p:cNvSpPr txBox="1"/>
          <p:nvPr/>
        </p:nvSpPr>
        <p:spPr>
          <a:xfrm>
            <a:off x="660400" y="495017"/>
            <a:ext cx="10033000" cy="4715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1" dirty="0">
                <a:solidFill>
                  <a:srgbClr val="268BD2"/>
                </a:solidFill>
                <a:latin typeface="Menlo" panose="020B0609030804020204" pitchFamily="49" charset="0"/>
              </a:rPr>
              <a:t>10</a:t>
            </a:r>
            <a:r>
              <a:rPr lang="en-US" altLang="zh-CN" b="1" dirty="0">
                <a:solidFill>
                  <a:srgbClr val="268BD2"/>
                </a:solidFill>
                <a:effectLst/>
                <a:latin typeface="Menlo" panose="020B0609030804020204" pitchFamily="49" charset="0"/>
              </a:rPr>
              <a:t>. Python</a:t>
            </a:r>
            <a:r>
              <a:rPr lang="zh-CN" altLang="en-US" b="1" dirty="0">
                <a:solidFill>
                  <a:srgbClr val="268BD2"/>
                </a:solidFill>
                <a:effectLst/>
                <a:latin typeface="Menlo" panose="020B0609030804020204" pitchFamily="49" charset="0"/>
              </a:rPr>
              <a:t>的</a:t>
            </a:r>
            <a:r>
              <a:rPr lang="en-US" altLang="zh-CN" b="1" dirty="0" err="1">
                <a:solidFill>
                  <a:srgbClr val="268BD2"/>
                </a:solidFill>
                <a:effectLst/>
                <a:latin typeface="Menlo" panose="020B0609030804020204" pitchFamily="49" charset="0"/>
              </a:rPr>
              <a:t>XGBoost</a:t>
            </a:r>
            <a:r>
              <a:rPr lang="zh-CN" altLang="en-US" b="1" dirty="0">
                <a:solidFill>
                  <a:srgbClr val="268BD2"/>
                </a:solidFill>
                <a:effectLst/>
                <a:latin typeface="Menlo" panose="020B0609030804020204" pitchFamily="49" charset="0"/>
              </a:rPr>
              <a:t>库</a:t>
            </a:r>
            <a:r>
              <a:rPr lang="en-US" altLang="zh-CN" b="1" dirty="0">
                <a:solidFill>
                  <a:srgbClr val="268BD2"/>
                </a:solidFill>
                <a:effectLst/>
                <a:latin typeface="Menlo" panose="020B0609030804020204" pitchFamily="49" charset="0"/>
              </a:rPr>
              <a:t>(</a:t>
            </a:r>
            <a:r>
              <a:rPr lang="en-US" altLang="zh-CN" b="1" dirty="0" err="1">
                <a:solidFill>
                  <a:srgbClr val="268BD2"/>
                </a:solidFill>
                <a:effectLst/>
                <a:latin typeface="Menlo" panose="020B0609030804020204" pitchFamily="49" charset="0"/>
              </a:rPr>
              <a:t>GradientBoosting</a:t>
            </a:r>
            <a:r>
              <a:rPr lang="zh-CN" altLang="en-US" b="1" dirty="0">
                <a:solidFill>
                  <a:srgbClr val="268BD2"/>
                </a:solidFill>
                <a:effectLst/>
                <a:latin typeface="Menlo" panose="020B0609030804020204" pitchFamily="49" charset="0"/>
              </a:rPr>
              <a:t>的优化版</a:t>
            </a:r>
            <a:r>
              <a:rPr lang="en-US" altLang="zh-CN" b="1" dirty="0">
                <a:solidFill>
                  <a:srgbClr val="268BD2"/>
                </a:solidFill>
                <a:effectLst/>
                <a:latin typeface="Menlo" panose="020B0609030804020204" pitchFamily="49" charset="0"/>
              </a:rPr>
              <a:t>)</a:t>
            </a:r>
            <a:endParaRPr lang="zh-CN" altLang="en-US" b="0" dirty="0">
              <a:solidFill>
                <a:srgbClr val="657B83"/>
              </a:solidFill>
              <a:effectLst/>
              <a:latin typeface="Menlo" panose="020B0609030804020204" pitchFamily="49" charset="0"/>
            </a:endParaRPr>
          </a:p>
        </p:txBody>
      </p:sp>
      <p:sp>
        <p:nvSpPr>
          <p:cNvPr id="10" name="文本框 9">
            <a:extLst>
              <a:ext uri="{FF2B5EF4-FFF2-40B4-BE49-F238E27FC236}">
                <a16:creationId xmlns:a16="http://schemas.microsoft.com/office/drawing/2014/main" id="{471832E4-5C11-0999-ED10-C393FF1542F7}"/>
              </a:ext>
            </a:extLst>
          </p:cNvPr>
          <p:cNvSpPr txBox="1"/>
          <p:nvPr/>
        </p:nvSpPr>
        <p:spPr>
          <a:xfrm>
            <a:off x="660400" y="1845844"/>
            <a:ext cx="8216900" cy="473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i="0" dirty="0" err="1">
                <a:solidFill>
                  <a:srgbClr val="657B83"/>
                </a:solidFill>
                <a:effectLst/>
                <a:latin typeface="Menlo" panose="020B0609030804020204" pitchFamily="49" charset="0"/>
              </a:rPr>
              <a:t>XGBoost</a:t>
            </a:r>
            <a:r>
              <a:rPr lang="zh-CN" altLang="en-US" b="0" i="0" dirty="0">
                <a:solidFill>
                  <a:srgbClr val="657B83"/>
                </a:solidFill>
                <a:effectLst/>
                <a:latin typeface="Menlo" panose="020B0609030804020204" pitchFamily="49" charset="0"/>
              </a:rPr>
              <a:t>最佳分数：</a:t>
            </a:r>
            <a:r>
              <a:rPr lang="en-US" altLang="zh-CN" b="0" i="0" dirty="0">
                <a:solidFill>
                  <a:srgbClr val="657B83"/>
                </a:solidFill>
                <a:effectLst/>
                <a:latin typeface="Menlo" panose="020B0609030804020204" pitchFamily="49" charset="0"/>
              </a:rPr>
              <a:t>-0.005628018693781524</a:t>
            </a:r>
            <a:endParaRPr lang="zh-CN" altLang="en-US" dirty="0"/>
          </a:p>
        </p:txBody>
      </p:sp>
      <p:pic>
        <p:nvPicPr>
          <p:cNvPr id="12" name="图片 11" descr="图形用户界面, 应用程序, 表格&#10;&#10;描述已自动生成">
            <a:extLst>
              <a:ext uri="{FF2B5EF4-FFF2-40B4-BE49-F238E27FC236}">
                <a16:creationId xmlns:a16="http://schemas.microsoft.com/office/drawing/2014/main" id="{023AE3F2-6EA8-1ACD-7B9E-808E47DC6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798944"/>
            <a:ext cx="10774490" cy="5760856"/>
          </a:xfrm>
          <a:prstGeom prst="rect">
            <a:avLst/>
          </a:prstGeom>
        </p:spPr>
      </p:pic>
    </p:spTree>
    <p:extLst>
      <p:ext uri="{BB962C8B-B14F-4D97-AF65-F5344CB8AC3E}">
        <p14:creationId xmlns:p14="http://schemas.microsoft.com/office/powerpoint/2010/main" val="53880989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st Perfect">
  <a:themeElements>
    <a:clrScheme name="White">
      <a:dk1>
        <a:srgbClr val="6F5F5C"/>
      </a:dk1>
      <a:lt1>
        <a:srgbClr val="F6EFE2"/>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1" hangingPunct="0">
          <a:lnSpc>
            <a:spcPct val="110000"/>
          </a:lnSpc>
          <a:spcBef>
            <a:spcPts val="2000"/>
          </a:spcBef>
          <a:spcAft>
            <a:spcPts val="0"/>
          </a:spcAft>
          <a:buClrTx/>
          <a:buSzTx/>
          <a:buFontTx/>
          <a:buNone/>
          <a:tabLst/>
          <a:defRPr kumimoji="0" sz="2400" b="0" i="0" u="none" strike="noStrike" cap="none" spc="0" normalizeH="0" baseline="0">
            <a:ln>
              <a:noFill/>
            </a:ln>
            <a:solidFill>
              <a:srgbClr val="6F5F5C"/>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1" hangingPunct="0">
          <a:lnSpc>
            <a:spcPct val="110000"/>
          </a:lnSpc>
          <a:spcBef>
            <a:spcPts val="2000"/>
          </a:spcBef>
          <a:spcAft>
            <a:spcPts val="0"/>
          </a:spcAft>
          <a:buClrTx/>
          <a:buSzTx/>
          <a:buFontTx/>
          <a:buNone/>
          <a:tabLst/>
          <a:defRPr kumimoji="0" sz="2400" b="0" i="0" u="none" strike="noStrike" cap="none" spc="0" normalizeH="0" baseline="0">
            <a:ln>
              <a:noFill/>
            </a:ln>
            <a:solidFill>
              <a:srgbClr val="6F5F5C"/>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14283</TotalTime>
  <Words>2345</Words>
  <Application>Microsoft Macintosh PowerPoint</Application>
  <PresentationFormat>自定义</PresentationFormat>
  <Paragraphs>160</Paragraphs>
  <Slides>48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DengXian</vt:lpstr>
      <vt:lpstr>Gill Sans</vt:lpstr>
      <vt:lpstr>Gill Sans Light</vt:lpstr>
      <vt:lpstr>Gill Sans SemiBold</vt:lpstr>
      <vt:lpstr>Helvetica Neue</vt:lpstr>
      <vt:lpstr>Lucida Grande</vt:lpstr>
      <vt:lpstr>Menlo</vt:lpstr>
      <vt:lpstr>Past Perfect</vt:lpstr>
      <vt:lpstr>期末报告</vt:lpstr>
      <vt:lpstr>01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03</vt:lpstr>
      <vt:lpstr>PowerPoint 演示文稿</vt:lpstr>
      <vt:lpstr>04</vt:lpstr>
      <vt:lpstr>PowerPoint 演示文稿</vt:lpstr>
      <vt:lpstr>04</vt:lpstr>
      <vt:lpstr>PowerPoint 演示文稿</vt:lpstr>
      <vt:lpstr>PowerPoint 演示文稿</vt:lpstr>
      <vt:lpstr>PowerPoint 演示文稿</vt:lpstr>
      <vt:lpstr>PowerPoint 演示文稿</vt:lpstr>
      <vt:lpstr>04</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Maecenas gravida</dc:title>
  <cp:lastModifiedBy>daj</cp:lastModifiedBy>
  <cp:revision>36</cp:revision>
  <dcterms:modified xsi:type="dcterms:W3CDTF">2022-12-13T14:45:10Z</dcterms:modified>
</cp:coreProperties>
</file>